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3.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 id="2147483966" r:id="rId2"/>
    <p:sldMasterId id="2147483997" r:id="rId3"/>
    <p:sldMasterId id="2147484047" r:id="rId4"/>
  </p:sldMasterIdLst>
  <p:notesMasterIdLst>
    <p:notesMasterId r:id="rId31"/>
  </p:notesMasterIdLst>
  <p:handoutMasterIdLst>
    <p:handoutMasterId r:id="rId32"/>
  </p:handoutMasterIdLst>
  <p:sldIdLst>
    <p:sldId id="2103813174" r:id="rId5"/>
    <p:sldId id="11112" r:id="rId6"/>
    <p:sldId id="606" r:id="rId7"/>
    <p:sldId id="2103813175" r:id="rId8"/>
    <p:sldId id="704" r:id="rId9"/>
    <p:sldId id="705" r:id="rId10"/>
    <p:sldId id="2103813176" r:id="rId11"/>
    <p:sldId id="1557" r:id="rId12"/>
    <p:sldId id="1556" r:id="rId13"/>
    <p:sldId id="641" r:id="rId14"/>
    <p:sldId id="1566" r:id="rId15"/>
    <p:sldId id="2103813177" r:id="rId16"/>
    <p:sldId id="696" r:id="rId17"/>
    <p:sldId id="697" r:id="rId18"/>
    <p:sldId id="2103813178" r:id="rId19"/>
    <p:sldId id="701" r:id="rId20"/>
    <p:sldId id="700" r:id="rId21"/>
    <p:sldId id="703" r:id="rId22"/>
    <p:sldId id="724" r:id="rId23"/>
    <p:sldId id="1564" r:id="rId24"/>
    <p:sldId id="1562" r:id="rId25"/>
    <p:sldId id="1563" r:id="rId26"/>
    <p:sldId id="726" r:id="rId27"/>
    <p:sldId id="1567" r:id="rId28"/>
    <p:sldId id="1568" r:id="rId29"/>
    <p:sldId id="529" r:id="rId30"/>
  </p:sldIdLst>
  <p:sldSz cx="12192000" cy="6858000"/>
  <p:notesSz cx="6858000" cy="9144000"/>
  <p:custShowLst>
    <p:custShow name="PerformanceTuning" id="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F6B"/>
    <a:srgbClr val="104C6A"/>
    <a:srgbClr val="A0EE73"/>
    <a:srgbClr val="000000"/>
    <a:srgbClr val="5B60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29" autoAdjust="0"/>
    <p:restoredTop sz="89323" autoAdjust="0"/>
  </p:normalViewPr>
  <p:slideViewPr>
    <p:cSldViewPr snapToGrid="0">
      <p:cViewPr varScale="1">
        <p:scale>
          <a:sx n="79" d="100"/>
          <a:sy n="79" d="100"/>
        </p:scale>
        <p:origin x="792"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9" d="100"/>
          <a:sy n="69" d="100"/>
        </p:scale>
        <p:origin x="326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501054-7272-43B7-9574-3FDFD3E347D2}"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6F25A546-799D-436A-9037-49D14AF4A107}">
      <dgm:prSet custT="1"/>
      <dgm:spPr/>
      <dgm:t>
        <a:bodyPr/>
        <a:lstStyle/>
        <a:p>
          <a:r>
            <a:rPr lang="en-US" sz="2800" b="1" dirty="0">
              <a:solidFill>
                <a:schemeClr val="accent5"/>
              </a:solidFill>
            </a:rPr>
            <a:t>Optimizing the TempDB Database</a:t>
          </a:r>
        </a:p>
      </dgm:t>
    </dgm:pt>
    <dgm:pt modelId="{4E40D8FF-5CEB-421A-BE89-814137AC9CCA}" type="parTrans" cxnId="{260C2B35-2603-4987-96A2-6623FE1BF16A}">
      <dgm:prSet/>
      <dgm:spPr/>
      <dgm:t>
        <a:bodyPr/>
        <a:lstStyle/>
        <a:p>
          <a:endParaRPr lang="en-US"/>
        </a:p>
      </dgm:t>
    </dgm:pt>
    <dgm:pt modelId="{7B933C70-47B9-428C-BB05-D5C58EBFAAF4}" type="sibTrans" cxnId="{260C2B35-2603-4987-96A2-6623FE1BF16A}">
      <dgm:prSet/>
      <dgm:spPr/>
      <dgm:t>
        <a:bodyPr/>
        <a:lstStyle/>
        <a:p>
          <a:endParaRPr lang="en-US"/>
        </a:p>
      </dgm:t>
    </dgm:pt>
    <dgm:pt modelId="{856D0975-D23A-45BD-950F-A3C66F54B3ED}">
      <dgm:prSet custT="1"/>
      <dgm:spPr/>
      <dgm:t>
        <a:bodyPr/>
        <a:lstStyle/>
        <a:p>
          <a:r>
            <a:rPr lang="en-US" sz="2800" b="1" i="0" u="none" dirty="0">
              <a:solidFill>
                <a:schemeClr val="accent5"/>
              </a:solidFill>
            </a:rPr>
            <a:t>TempDB Performance Improvements</a:t>
          </a:r>
          <a:endParaRPr lang="en-US" sz="2800" b="1" u="none" dirty="0">
            <a:solidFill>
              <a:schemeClr val="accent5"/>
            </a:solidFill>
          </a:endParaRPr>
        </a:p>
      </dgm:t>
    </dgm:pt>
    <dgm:pt modelId="{F84D84BF-4C71-4055-95FE-4014A7FF2D33}" type="parTrans" cxnId="{9F1F8C69-658E-4BB9-B1A4-82A21C94DFB8}">
      <dgm:prSet/>
      <dgm:spPr/>
      <dgm:t>
        <a:bodyPr/>
        <a:lstStyle/>
        <a:p>
          <a:endParaRPr lang="en-US"/>
        </a:p>
      </dgm:t>
    </dgm:pt>
    <dgm:pt modelId="{BB5DE9EF-8567-401C-8CE0-00D11DE4A7A8}" type="sibTrans" cxnId="{9F1F8C69-658E-4BB9-B1A4-82A21C94DFB8}">
      <dgm:prSet/>
      <dgm:spPr/>
      <dgm:t>
        <a:bodyPr/>
        <a:lstStyle/>
        <a:p>
          <a:endParaRPr lang="en-US"/>
        </a:p>
      </dgm:t>
    </dgm:pt>
    <dgm:pt modelId="{8DD2FA70-9397-4F54-B54D-E6C8748ACD9A}">
      <dgm:prSet custT="1"/>
      <dgm:spPr/>
      <dgm:t>
        <a:bodyPr/>
        <a:lstStyle/>
        <a:p>
          <a:r>
            <a:rPr lang="en-US" sz="2800" b="1" dirty="0">
              <a:solidFill>
                <a:schemeClr val="accent5"/>
              </a:solidFill>
            </a:rPr>
            <a:t>What is the TempDB?</a:t>
          </a:r>
        </a:p>
      </dgm:t>
    </dgm:pt>
    <dgm:pt modelId="{F6B17C49-BFB1-4B7C-A948-83FFF18140BB}" type="parTrans" cxnId="{FC4721A1-450F-42D0-9E40-CD54FAE9FBC4}">
      <dgm:prSet/>
      <dgm:spPr/>
      <dgm:t>
        <a:bodyPr/>
        <a:lstStyle/>
        <a:p>
          <a:endParaRPr lang="en-US"/>
        </a:p>
      </dgm:t>
    </dgm:pt>
    <dgm:pt modelId="{7C8EF8B1-C242-403D-A9AB-6F5A69331829}" type="sibTrans" cxnId="{FC4721A1-450F-42D0-9E40-CD54FAE9FBC4}">
      <dgm:prSet/>
      <dgm:spPr/>
      <dgm:t>
        <a:bodyPr/>
        <a:lstStyle/>
        <a:p>
          <a:endParaRPr lang="en-US"/>
        </a:p>
      </dgm:t>
    </dgm:pt>
    <dgm:pt modelId="{42D9AC8C-B00A-415C-8E31-C8A1DAD8F7C8}">
      <dgm:prSet custT="1"/>
      <dgm:spPr/>
      <dgm:t>
        <a:bodyPr/>
        <a:lstStyle/>
        <a:p>
          <a:r>
            <a:rPr lang="en-US" sz="2800" b="1" dirty="0">
              <a:solidFill>
                <a:schemeClr val="accent5"/>
              </a:solidFill>
            </a:rPr>
            <a:t>Types of TempDB Contention</a:t>
          </a:r>
        </a:p>
      </dgm:t>
    </dgm:pt>
    <dgm:pt modelId="{4ED61AAB-262F-4B46-9FEF-E2A4E786E88B}" type="parTrans" cxnId="{97DAC4F4-FCE1-468B-A75C-D92A5EA09A08}">
      <dgm:prSet/>
      <dgm:spPr/>
      <dgm:t>
        <a:bodyPr/>
        <a:lstStyle/>
        <a:p>
          <a:endParaRPr lang="en-US"/>
        </a:p>
      </dgm:t>
    </dgm:pt>
    <dgm:pt modelId="{99E671E6-B442-4600-ADB2-94F414A453C9}" type="sibTrans" cxnId="{97DAC4F4-FCE1-468B-A75C-D92A5EA09A08}">
      <dgm:prSet/>
      <dgm:spPr/>
      <dgm:t>
        <a:bodyPr/>
        <a:lstStyle/>
        <a:p>
          <a:endParaRPr lang="en-US"/>
        </a:p>
      </dgm:t>
    </dgm:pt>
    <dgm:pt modelId="{2BA53DE8-C882-45F0-A3F5-C5DB2EE1F088}" type="pres">
      <dgm:prSet presAssocID="{AA501054-7272-43B7-9574-3FDFD3E347D2}" presName="linear" presStyleCnt="0">
        <dgm:presLayoutVars>
          <dgm:animLvl val="lvl"/>
          <dgm:resizeHandles val="exact"/>
        </dgm:presLayoutVars>
      </dgm:prSet>
      <dgm:spPr/>
    </dgm:pt>
    <dgm:pt modelId="{383E267F-95CC-4401-A58C-E0EC89931806}" type="pres">
      <dgm:prSet presAssocID="{8DD2FA70-9397-4F54-B54D-E6C8748ACD9A}" presName="parentText" presStyleLbl="node1" presStyleIdx="0" presStyleCnt="4">
        <dgm:presLayoutVars>
          <dgm:chMax val="0"/>
          <dgm:bulletEnabled val="1"/>
        </dgm:presLayoutVars>
      </dgm:prSet>
      <dgm:spPr/>
    </dgm:pt>
    <dgm:pt modelId="{18B79637-CFB4-4586-BD85-99E1DB69A353}" type="pres">
      <dgm:prSet presAssocID="{7C8EF8B1-C242-403D-A9AB-6F5A69331829}" presName="spacer" presStyleCnt="0"/>
      <dgm:spPr/>
    </dgm:pt>
    <dgm:pt modelId="{E0E1D3EC-81AB-4DDF-9698-FB3E21CBBA67}" type="pres">
      <dgm:prSet presAssocID="{42D9AC8C-B00A-415C-8E31-C8A1DAD8F7C8}" presName="parentText" presStyleLbl="node1" presStyleIdx="1" presStyleCnt="4">
        <dgm:presLayoutVars>
          <dgm:chMax val="0"/>
          <dgm:bulletEnabled val="1"/>
        </dgm:presLayoutVars>
      </dgm:prSet>
      <dgm:spPr/>
    </dgm:pt>
    <dgm:pt modelId="{D24E65A7-D984-4BE0-A3AC-00C9B80A30C7}" type="pres">
      <dgm:prSet presAssocID="{99E671E6-B442-4600-ADB2-94F414A453C9}" presName="spacer" presStyleCnt="0"/>
      <dgm:spPr/>
    </dgm:pt>
    <dgm:pt modelId="{524A67A9-B79C-4B23-9404-C87D61A30585}" type="pres">
      <dgm:prSet presAssocID="{6F25A546-799D-436A-9037-49D14AF4A107}" presName="parentText" presStyleLbl="node1" presStyleIdx="2" presStyleCnt="4">
        <dgm:presLayoutVars>
          <dgm:chMax val="0"/>
          <dgm:bulletEnabled val="1"/>
        </dgm:presLayoutVars>
      </dgm:prSet>
      <dgm:spPr/>
    </dgm:pt>
    <dgm:pt modelId="{EC537CA7-1C8C-4D67-A2FF-A17DA2A5082B}" type="pres">
      <dgm:prSet presAssocID="{7B933C70-47B9-428C-BB05-D5C58EBFAAF4}" presName="spacer" presStyleCnt="0"/>
      <dgm:spPr/>
    </dgm:pt>
    <dgm:pt modelId="{4542E025-F95B-427C-9891-4B9526118B82}" type="pres">
      <dgm:prSet presAssocID="{856D0975-D23A-45BD-950F-A3C66F54B3ED}" presName="parentText" presStyleLbl="node1" presStyleIdx="3" presStyleCnt="4">
        <dgm:presLayoutVars>
          <dgm:chMax val="0"/>
          <dgm:bulletEnabled val="1"/>
        </dgm:presLayoutVars>
      </dgm:prSet>
      <dgm:spPr/>
    </dgm:pt>
  </dgm:ptLst>
  <dgm:cxnLst>
    <dgm:cxn modelId="{99E72305-DD5C-4604-BB97-2F178605E8C0}" type="presOf" srcId="{856D0975-D23A-45BD-950F-A3C66F54B3ED}" destId="{4542E025-F95B-427C-9891-4B9526118B82}" srcOrd="0" destOrd="0" presId="urn:microsoft.com/office/officeart/2005/8/layout/vList2"/>
    <dgm:cxn modelId="{C6BE3D0C-1508-4AA3-9048-C4CFC9C63DE1}" type="presOf" srcId="{42D9AC8C-B00A-415C-8E31-C8A1DAD8F7C8}" destId="{E0E1D3EC-81AB-4DDF-9698-FB3E21CBBA67}" srcOrd="0" destOrd="0" presId="urn:microsoft.com/office/officeart/2005/8/layout/vList2"/>
    <dgm:cxn modelId="{260C2B35-2603-4987-96A2-6623FE1BF16A}" srcId="{AA501054-7272-43B7-9574-3FDFD3E347D2}" destId="{6F25A546-799D-436A-9037-49D14AF4A107}" srcOrd="2" destOrd="0" parTransId="{4E40D8FF-5CEB-421A-BE89-814137AC9CCA}" sibTransId="{7B933C70-47B9-428C-BB05-D5C58EBFAAF4}"/>
    <dgm:cxn modelId="{C5C20640-C516-4781-A0CE-979FEAAF72B3}" type="presOf" srcId="{AA501054-7272-43B7-9574-3FDFD3E347D2}" destId="{2BA53DE8-C882-45F0-A3F5-C5DB2EE1F088}" srcOrd="0" destOrd="0" presId="urn:microsoft.com/office/officeart/2005/8/layout/vList2"/>
    <dgm:cxn modelId="{17ED2F66-4218-47F6-9996-91BBF7A86953}" type="presOf" srcId="{8DD2FA70-9397-4F54-B54D-E6C8748ACD9A}" destId="{383E267F-95CC-4401-A58C-E0EC89931806}" srcOrd="0" destOrd="0" presId="urn:microsoft.com/office/officeart/2005/8/layout/vList2"/>
    <dgm:cxn modelId="{9F1F8C69-658E-4BB9-B1A4-82A21C94DFB8}" srcId="{AA501054-7272-43B7-9574-3FDFD3E347D2}" destId="{856D0975-D23A-45BD-950F-A3C66F54B3ED}" srcOrd="3" destOrd="0" parTransId="{F84D84BF-4C71-4055-95FE-4014A7FF2D33}" sibTransId="{BB5DE9EF-8567-401C-8CE0-00D11DE4A7A8}"/>
    <dgm:cxn modelId="{34079050-0904-4E8D-BDC9-27FEF184EABB}" type="presOf" srcId="{6F25A546-799D-436A-9037-49D14AF4A107}" destId="{524A67A9-B79C-4B23-9404-C87D61A30585}" srcOrd="0" destOrd="0" presId="urn:microsoft.com/office/officeart/2005/8/layout/vList2"/>
    <dgm:cxn modelId="{FC4721A1-450F-42D0-9E40-CD54FAE9FBC4}" srcId="{AA501054-7272-43B7-9574-3FDFD3E347D2}" destId="{8DD2FA70-9397-4F54-B54D-E6C8748ACD9A}" srcOrd="0" destOrd="0" parTransId="{F6B17C49-BFB1-4B7C-A948-83FFF18140BB}" sibTransId="{7C8EF8B1-C242-403D-A9AB-6F5A69331829}"/>
    <dgm:cxn modelId="{97DAC4F4-FCE1-468B-A75C-D92A5EA09A08}" srcId="{AA501054-7272-43B7-9574-3FDFD3E347D2}" destId="{42D9AC8C-B00A-415C-8E31-C8A1DAD8F7C8}" srcOrd="1" destOrd="0" parTransId="{4ED61AAB-262F-4B46-9FEF-E2A4E786E88B}" sibTransId="{99E671E6-B442-4600-ADB2-94F414A453C9}"/>
    <dgm:cxn modelId="{825D5775-6BFB-41B4-849B-0963244075D6}" type="presParOf" srcId="{2BA53DE8-C882-45F0-A3F5-C5DB2EE1F088}" destId="{383E267F-95CC-4401-A58C-E0EC89931806}" srcOrd="0" destOrd="0" presId="urn:microsoft.com/office/officeart/2005/8/layout/vList2"/>
    <dgm:cxn modelId="{362EA214-FD53-4B92-BCB3-90D6087D868C}" type="presParOf" srcId="{2BA53DE8-C882-45F0-A3F5-C5DB2EE1F088}" destId="{18B79637-CFB4-4586-BD85-99E1DB69A353}" srcOrd="1" destOrd="0" presId="urn:microsoft.com/office/officeart/2005/8/layout/vList2"/>
    <dgm:cxn modelId="{DC29B798-118C-49AC-95A9-4F7A92C4F2EE}" type="presParOf" srcId="{2BA53DE8-C882-45F0-A3F5-C5DB2EE1F088}" destId="{E0E1D3EC-81AB-4DDF-9698-FB3E21CBBA67}" srcOrd="2" destOrd="0" presId="urn:microsoft.com/office/officeart/2005/8/layout/vList2"/>
    <dgm:cxn modelId="{B24E4A12-4104-4453-A1B2-A86C08967521}" type="presParOf" srcId="{2BA53DE8-C882-45F0-A3F5-C5DB2EE1F088}" destId="{D24E65A7-D984-4BE0-A3AC-00C9B80A30C7}" srcOrd="3" destOrd="0" presId="urn:microsoft.com/office/officeart/2005/8/layout/vList2"/>
    <dgm:cxn modelId="{F33D468F-660E-4798-B38F-A173D19F5E6E}" type="presParOf" srcId="{2BA53DE8-C882-45F0-A3F5-C5DB2EE1F088}" destId="{524A67A9-B79C-4B23-9404-C87D61A30585}" srcOrd="4" destOrd="0" presId="urn:microsoft.com/office/officeart/2005/8/layout/vList2"/>
    <dgm:cxn modelId="{A70133C2-F1A7-4FB1-ADD3-7B60A3684474}" type="presParOf" srcId="{2BA53DE8-C882-45F0-A3F5-C5DB2EE1F088}" destId="{EC537CA7-1C8C-4D67-A2FF-A17DA2A5082B}" srcOrd="5" destOrd="0" presId="urn:microsoft.com/office/officeart/2005/8/layout/vList2"/>
    <dgm:cxn modelId="{7039D721-8EB7-4236-A34A-3B854E7CD29A}" type="presParOf" srcId="{2BA53DE8-C882-45F0-A3F5-C5DB2EE1F088}" destId="{4542E025-F95B-427C-9891-4B9526118B8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40D681B-3A20-43A9-BBC5-9F2E67980B8C}"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90D7DCF5-C361-40D0-A7EA-EAB4D8F42E1F}">
      <dgm:prSet custT="1"/>
      <dgm:spPr/>
      <dgm:t>
        <a:bodyPr/>
        <a:lstStyle/>
        <a:p>
          <a:r>
            <a:rPr lang="en-US" sz="2400" baseline="0" dirty="0"/>
            <a:t>Trace Flags behavior enabled by default for TempDB</a:t>
          </a:r>
          <a:endParaRPr lang="en-US" sz="2400" dirty="0"/>
        </a:p>
      </dgm:t>
    </dgm:pt>
    <dgm:pt modelId="{77496F0F-AAE8-4450-9AE0-C258247C25A9}" type="parTrans" cxnId="{9CDC2901-AC3E-4E1F-989D-914E0361AEE6}">
      <dgm:prSet/>
      <dgm:spPr/>
      <dgm:t>
        <a:bodyPr/>
        <a:lstStyle/>
        <a:p>
          <a:endParaRPr lang="en-US" sz="1600"/>
        </a:p>
      </dgm:t>
    </dgm:pt>
    <dgm:pt modelId="{7273A2B4-2FD1-4D1F-B274-69A3E9932305}" type="sibTrans" cxnId="{9CDC2901-AC3E-4E1F-989D-914E0361AEE6}">
      <dgm:prSet/>
      <dgm:spPr/>
      <dgm:t>
        <a:bodyPr/>
        <a:lstStyle/>
        <a:p>
          <a:endParaRPr lang="en-US" sz="1600"/>
        </a:p>
      </dgm:t>
    </dgm:pt>
    <dgm:pt modelId="{BAEAC797-FF02-4F97-8243-2B4EC9922EFB}">
      <dgm:prSet custT="1"/>
      <dgm:spPr/>
      <dgm:t>
        <a:bodyPr/>
        <a:lstStyle/>
        <a:p>
          <a:r>
            <a:rPr lang="en-US" sz="2400" baseline="0" dirty="0"/>
            <a:t>Temporary tables and table variables are cached. </a:t>
          </a:r>
          <a:endParaRPr lang="en-US" sz="2400" dirty="0"/>
        </a:p>
      </dgm:t>
    </dgm:pt>
    <dgm:pt modelId="{624D6ACA-992B-4A8A-AFB5-6A63B43E5115}" type="parTrans" cxnId="{870435AC-5739-451E-935F-0CF926907BAB}">
      <dgm:prSet/>
      <dgm:spPr/>
      <dgm:t>
        <a:bodyPr/>
        <a:lstStyle/>
        <a:p>
          <a:endParaRPr lang="en-US" sz="1600"/>
        </a:p>
      </dgm:t>
    </dgm:pt>
    <dgm:pt modelId="{CD9567EE-0B0E-4B8C-B4EF-57BDD1D4673A}" type="sibTrans" cxnId="{870435AC-5739-451E-935F-0CF926907BAB}">
      <dgm:prSet/>
      <dgm:spPr/>
      <dgm:t>
        <a:bodyPr/>
        <a:lstStyle/>
        <a:p>
          <a:endParaRPr lang="en-US" sz="1600"/>
        </a:p>
      </dgm:t>
    </dgm:pt>
    <dgm:pt modelId="{B4C178FC-7FCB-4384-9967-DF18A1BFB903}">
      <dgm:prSet custT="1"/>
      <dgm:spPr/>
      <dgm:t>
        <a:bodyPr/>
        <a:lstStyle/>
        <a:p>
          <a:r>
            <a:rPr lang="en-US" sz="2400" baseline="0" dirty="0"/>
            <a:t>Improved allocation page latching.</a:t>
          </a:r>
          <a:endParaRPr lang="en-US" sz="2400" dirty="0"/>
        </a:p>
      </dgm:t>
    </dgm:pt>
    <dgm:pt modelId="{55C5B6E1-7C7C-491B-99B7-EC4245DC8FE4}" type="parTrans" cxnId="{FB1A772C-F113-4873-A9CA-D025922E5819}">
      <dgm:prSet/>
      <dgm:spPr/>
      <dgm:t>
        <a:bodyPr/>
        <a:lstStyle/>
        <a:p>
          <a:endParaRPr lang="en-US" sz="1600"/>
        </a:p>
      </dgm:t>
    </dgm:pt>
    <dgm:pt modelId="{35FFDB63-89FF-4BF9-B614-E88D653CAC5D}" type="sibTrans" cxnId="{FB1A772C-F113-4873-A9CA-D025922E5819}">
      <dgm:prSet/>
      <dgm:spPr/>
      <dgm:t>
        <a:bodyPr/>
        <a:lstStyle/>
        <a:p>
          <a:endParaRPr lang="en-US" sz="1600"/>
        </a:p>
      </dgm:t>
    </dgm:pt>
    <dgm:pt modelId="{6922852F-051B-4E33-BFEB-D8A829FFED87}">
      <dgm:prSet custT="1"/>
      <dgm:spPr/>
      <dgm:t>
        <a:bodyPr/>
        <a:lstStyle/>
        <a:p>
          <a:r>
            <a:rPr lang="en-US" sz="2400" baseline="0" dirty="0"/>
            <a:t>Logging overhead for TempDB is reduced.</a:t>
          </a:r>
          <a:endParaRPr lang="en-US" sz="2400" dirty="0"/>
        </a:p>
      </dgm:t>
    </dgm:pt>
    <dgm:pt modelId="{EE680D7A-252D-4235-A3A5-1198ED175EDB}" type="parTrans" cxnId="{15703600-3168-4547-BE15-66BFB4655DB3}">
      <dgm:prSet/>
      <dgm:spPr/>
      <dgm:t>
        <a:bodyPr/>
        <a:lstStyle/>
        <a:p>
          <a:endParaRPr lang="en-US" sz="1600"/>
        </a:p>
      </dgm:t>
    </dgm:pt>
    <dgm:pt modelId="{3443487E-1395-4300-A47B-811DF9CD37FB}" type="sibTrans" cxnId="{15703600-3168-4547-BE15-66BFB4655DB3}">
      <dgm:prSet/>
      <dgm:spPr/>
      <dgm:t>
        <a:bodyPr/>
        <a:lstStyle/>
        <a:p>
          <a:endParaRPr lang="en-US" sz="1600"/>
        </a:p>
      </dgm:t>
    </dgm:pt>
    <dgm:pt modelId="{DD6054BC-16BF-43E7-81AF-85D30DF946A2}">
      <dgm:prSet custT="1"/>
      <dgm:spPr/>
      <dgm:t>
        <a:bodyPr/>
        <a:lstStyle/>
        <a:p>
          <a:r>
            <a:rPr lang="en-US" sz="2400" baseline="0" dirty="0"/>
            <a:t>1117 (Grow all files in a filegroup evenly)</a:t>
          </a:r>
          <a:endParaRPr lang="en-US" sz="2400" dirty="0"/>
        </a:p>
      </dgm:t>
    </dgm:pt>
    <dgm:pt modelId="{CBE22B97-E318-4DB6-A4AA-88066DBBB8BB}" type="parTrans" cxnId="{5CCB9B25-9F81-4582-B689-8E14C010F0C0}">
      <dgm:prSet/>
      <dgm:spPr/>
      <dgm:t>
        <a:bodyPr/>
        <a:lstStyle/>
        <a:p>
          <a:endParaRPr lang="en-US"/>
        </a:p>
      </dgm:t>
    </dgm:pt>
    <dgm:pt modelId="{9873F478-342C-46DF-AF85-7F330396432F}" type="sibTrans" cxnId="{5CCB9B25-9F81-4582-B689-8E14C010F0C0}">
      <dgm:prSet/>
      <dgm:spPr/>
      <dgm:t>
        <a:bodyPr/>
        <a:lstStyle/>
        <a:p>
          <a:endParaRPr lang="en-US"/>
        </a:p>
      </dgm:t>
    </dgm:pt>
    <dgm:pt modelId="{59586E8D-0BA4-4F25-AF2C-C227A5A63057}">
      <dgm:prSet custT="1"/>
      <dgm:spPr/>
      <dgm:t>
        <a:bodyPr/>
        <a:lstStyle/>
        <a:p>
          <a:r>
            <a:rPr lang="en-US" sz="2400" baseline="0" dirty="0"/>
            <a:t>1118 (Avoid mixed extents and only use uniform extents)</a:t>
          </a:r>
          <a:endParaRPr lang="en-US" sz="2400" dirty="0"/>
        </a:p>
      </dgm:t>
    </dgm:pt>
    <dgm:pt modelId="{2564B6B3-9143-48B5-810B-1A5E1D6D088D}" type="parTrans" cxnId="{42DB9117-ED9E-43BD-B3B3-7BEAFA4B4C7D}">
      <dgm:prSet/>
      <dgm:spPr/>
      <dgm:t>
        <a:bodyPr/>
        <a:lstStyle/>
        <a:p>
          <a:endParaRPr lang="en-US"/>
        </a:p>
      </dgm:t>
    </dgm:pt>
    <dgm:pt modelId="{56983AD8-1100-480D-A615-179D484B0B0C}" type="sibTrans" cxnId="{42DB9117-ED9E-43BD-B3B3-7BEAFA4B4C7D}">
      <dgm:prSet/>
      <dgm:spPr/>
      <dgm:t>
        <a:bodyPr/>
        <a:lstStyle/>
        <a:p>
          <a:endParaRPr lang="en-US"/>
        </a:p>
      </dgm:t>
    </dgm:pt>
    <dgm:pt modelId="{0393392C-04F7-4AEB-9C85-05CEFB440F3E}">
      <dgm:prSet custT="1"/>
      <dgm:spPr/>
      <dgm:t>
        <a:bodyPr/>
        <a:lstStyle/>
        <a:p>
          <a:r>
            <a:rPr lang="en-US" sz="2400" baseline="0" dirty="0"/>
            <a:t>PAGELATCH_SH on metadata allocation instead of PAGELATCH_EX</a:t>
          </a:r>
          <a:endParaRPr lang="en-US" sz="2400" dirty="0"/>
        </a:p>
      </dgm:t>
    </dgm:pt>
    <dgm:pt modelId="{9B238B43-BBE1-413B-9601-3EE141FC974E}" type="parTrans" cxnId="{CC69097A-6A9A-422B-B8DF-B3BC6386B359}">
      <dgm:prSet/>
      <dgm:spPr/>
      <dgm:t>
        <a:bodyPr/>
        <a:lstStyle/>
        <a:p>
          <a:endParaRPr lang="en-US"/>
        </a:p>
      </dgm:t>
    </dgm:pt>
    <dgm:pt modelId="{9A548577-C611-4BCC-9587-C42F18BAE3BB}" type="sibTrans" cxnId="{CC69097A-6A9A-422B-B8DF-B3BC6386B359}">
      <dgm:prSet/>
      <dgm:spPr/>
      <dgm:t>
        <a:bodyPr/>
        <a:lstStyle/>
        <a:p>
          <a:endParaRPr lang="en-US"/>
        </a:p>
      </dgm:t>
    </dgm:pt>
    <dgm:pt modelId="{71EE54B9-91E8-453C-9559-8E4F7500EB80}" type="pres">
      <dgm:prSet presAssocID="{440D681B-3A20-43A9-BBC5-9F2E67980B8C}" presName="linear" presStyleCnt="0">
        <dgm:presLayoutVars>
          <dgm:animLvl val="lvl"/>
          <dgm:resizeHandles val="exact"/>
        </dgm:presLayoutVars>
      </dgm:prSet>
      <dgm:spPr/>
    </dgm:pt>
    <dgm:pt modelId="{7FD0C358-36AD-4127-ACFC-2B54F0606EE5}" type="pres">
      <dgm:prSet presAssocID="{90D7DCF5-C361-40D0-A7EA-EAB4D8F42E1F}" presName="parentText" presStyleLbl="node1" presStyleIdx="0" presStyleCnt="4">
        <dgm:presLayoutVars>
          <dgm:chMax val="0"/>
          <dgm:bulletEnabled val="1"/>
        </dgm:presLayoutVars>
      </dgm:prSet>
      <dgm:spPr/>
    </dgm:pt>
    <dgm:pt modelId="{B15029FC-5F3A-4DAD-BA2B-A496B7C34ABF}" type="pres">
      <dgm:prSet presAssocID="{90D7DCF5-C361-40D0-A7EA-EAB4D8F42E1F}" presName="childText" presStyleLbl="revTx" presStyleIdx="0" presStyleCnt="2">
        <dgm:presLayoutVars>
          <dgm:bulletEnabled val="1"/>
        </dgm:presLayoutVars>
      </dgm:prSet>
      <dgm:spPr/>
    </dgm:pt>
    <dgm:pt modelId="{83B20D7A-BFC3-4B9C-9B3B-F66BF53CE417}" type="pres">
      <dgm:prSet presAssocID="{BAEAC797-FF02-4F97-8243-2B4EC9922EFB}" presName="parentText" presStyleLbl="node1" presStyleIdx="1" presStyleCnt="4">
        <dgm:presLayoutVars>
          <dgm:chMax val="0"/>
          <dgm:bulletEnabled val="1"/>
        </dgm:presLayoutVars>
      </dgm:prSet>
      <dgm:spPr/>
    </dgm:pt>
    <dgm:pt modelId="{515872EB-86C0-40F5-AB3D-E778865F2A47}" type="pres">
      <dgm:prSet presAssocID="{CD9567EE-0B0E-4B8C-B4EF-57BDD1D4673A}" presName="spacer" presStyleCnt="0"/>
      <dgm:spPr/>
    </dgm:pt>
    <dgm:pt modelId="{DC782874-4A6F-49C8-9908-6721555C2AE1}" type="pres">
      <dgm:prSet presAssocID="{B4C178FC-7FCB-4384-9967-DF18A1BFB903}" presName="parentText" presStyleLbl="node1" presStyleIdx="2" presStyleCnt="4">
        <dgm:presLayoutVars>
          <dgm:chMax val="0"/>
          <dgm:bulletEnabled val="1"/>
        </dgm:presLayoutVars>
      </dgm:prSet>
      <dgm:spPr/>
    </dgm:pt>
    <dgm:pt modelId="{60200152-CD88-4018-8893-72916989ED9C}" type="pres">
      <dgm:prSet presAssocID="{B4C178FC-7FCB-4384-9967-DF18A1BFB903}" presName="childText" presStyleLbl="revTx" presStyleIdx="1" presStyleCnt="2" custScaleY="69454">
        <dgm:presLayoutVars>
          <dgm:bulletEnabled val="1"/>
        </dgm:presLayoutVars>
      </dgm:prSet>
      <dgm:spPr/>
    </dgm:pt>
    <dgm:pt modelId="{576DD894-DB57-4F61-9A86-EAE9AFF2270E}" type="pres">
      <dgm:prSet presAssocID="{6922852F-051B-4E33-BFEB-D8A829FFED87}" presName="parentText" presStyleLbl="node1" presStyleIdx="3" presStyleCnt="4">
        <dgm:presLayoutVars>
          <dgm:chMax val="0"/>
          <dgm:bulletEnabled val="1"/>
        </dgm:presLayoutVars>
      </dgm:prSet>
      <dgm:spPr/>
    </dgm:pt>
  </dgm:ptLst>
  <dgm:cxnLst>
    <dgm:cxn modelId="{15703600-3168-4547-BE15-66BFB4655DB3}" srcId="{440D681B-3A20-43A9-BBC5-9F2E67980B8C}" destId="{6922852F-051B-4E33-BFEB-D8A829FFED87}" srcOrd="3" destOrd="0" parTransId="{EE680D7A-252D-4235-A3A5-1198ED175EDB}" sibTransId="{3443487E-1395-4300-A47B-811DF9CD37FB}"/>
    <dgm:cxn modelId="{9CDC2901-AC3E-4E1F-989D-914E0361AEE6}" srcId="{440D681B-3A20-43A9-BBC5-9F2E67980B8C}" destId="{90D7DCF5-C361-40D0-A7EA-EAB4D8F42E1F}" srcOrd="0" destOrd="0" parTransId="{77496F0F-AAE8-4450-9AE0-C258247C25A9}" sibTransId="{7273A2B4-2FD1-4D1F-B274-69A3E9932305}"/>
    <dgm:cxn modelId="{42DB9117-ED9E-43BD-B3B3-7BEAFA4B4C7D}" srcId="{90D7DCF5-C361-40D0-A7EA-EAB4D8F42E1F}" destId="{59586E8D-0BA4-4F25-AF2C-C227A5A63057}" srcOrd="1" destOrd="0" parTransId="{2564B6B3-9143-48B5-810B-1A5E1D6D088D}" sibTransId="{56983AD8-1100-480D-A615-179D484B0B0C}"/>
    <dgm:cxn modelId="{6A90621C-C25E-4A08-85CF-68B64A247C08}" type="presOf" srcId="{DD6054BC-16BF-43E7-81AF-85D30DF946A2}" destId="{B15029FC-5F3A-4DAD-BA2B-A496B7C34ABF}" srcOrd="0" destOrd="0" presId="urn:microsoft.com/office/officeart/2005/8/layout/vList2"/>
    <dgm:cxn modelId="{5CCB9B25-9F81-4582-B689-8E14C010F0C0}" srcId="{90D7DCF5-C361-40D0-A7EA-EAB4D8F42E1F}" destId="{DD6054BC-16BF-43E7-81AF-85D30DF946A2}" srcOrd="0" destOrd="0" parTransId="{CBE22B97-E318-4DB6-A4AA-88066DBBB8BB}" sibTransId="{9873F478-342C-46DF-AF85-7F330396432F}"/>
    <dgm:cxn modelId="{FB1A772C-F113-4873-A9CA-D025922E5819}" srcId="{440D681B-3A20-43A9-BBC5-9F2E67980B8C}" destId="{B4C178FC-7FCB-4384-9967-DF18A1BFB903}" srcOrd="2" destOrd="0" parTransId="{55C5B6E1-7C7C-491B-99B7-EC4245DC8FE4}" sibTransId="{35FFDB63-89FF-4BF9-B614-E88D653CAC5D}"/>
    <dgm:cxn modelId="{54158369-A58B-4F6B-8ABF-DC6D546E6E2A}" type="presOf" srcId="{BAEAC797-FF02-4F97-8243-2B4EC9922EFB}" destId="{83B20D7A-BFC3-4B9C-9B3B-F66BF53CE417}" srcOrd="0" destOrd="0" presId="urn:microsoft.com/office/officeart/2005/8/layout/vList2"/>
    <dgm:cxn modelId="{0640A26A-4E37-4284-BFE0-1CC3E2D2ABD3}" type="presOf" srcId="{B4C178FC-7FCB-4384-9967-DF18A1BFB903}" destId="{DC782874-4A6F-49C8-9908-6721555C2AE1}" srcOrd="0" destOrd="0" presId="urn:microsoft.com/office/officeart/2005/8/layout/vList2"/>
    <dgm:cxn modelId="{CC69097A-6A9A-422B-B8DF-B3BC6386B359}" srcId="{B4C178FC-7FCB-4384-9967-DF18A1BFB903}" destId="{0393392C-04F7-4AEB-9C85-05CEFB440F3E}" srcOrd="0" destOrd="0" parTransId="{9B238B43-BBE1-413B-9601-3EE141FC974E}" sibTransId="{9A548577-C611-4BCC-9587-C42F18BAE3BB}"/>
    <dgm:cxn modelId="{D1FB4299-83DE-424B-B855-8636D9E0A71A}" type="presOf" srcId="{0393392C-04F7-4AEB-9C85-05CEFB440F3E}" destId="{60200152-CD88-4018-8893-72916989ED9C}" srcOrd="0" destOrd="0" presId="urn:microsoft.com/office/officeart/2005/8/layout/vList2"/>
    <dgm:cxn modelId="{4F0DE99E-5DDE-4590-ADCC-BDD13BAACB32}" type="presOf" srcId="{440D681B-3A20-43A9-BBC5-9F2E67980B8C}" destId="{71EE54B9-91E8-453C-9559-8E4F7500EB80}" srcOrd="0" destOrd="0" presId="urn:microsoft.com/office/officeart/2005/8/layout/vList2"/>
    <dgm:cxn modelId="{870435AC-5739-451E-935F-0CF926907BAB}" srcId="{440D681B-3A20-43A9-BBC5-9F2E67980B8C}" destId="{BAEAC797-FF02-4F97-8243-2B4EC9922EFB}" srcOrd="1" destOrd="0" parTransId="{624D6ACA-992B-4A8A-AFB5-6A63B43E5115}" sibTransId="{CD9567EE-0B0E-4B8C-B4EF-57BDD1D4673A}"/>
    <dgm:cxn modelId="{E45169B2-09F1-4BEC-9C1D-E5537133E115}" type="presOf" srcId="{6922852F-051B-4E33-BFEB-D8A829FFED87}" destId="{576DD894-DB57-4F61-9A86-EAE9AFF2270E}" srcOrd="0" destOrd="0" presId="urn:microsoft.com/office/officeart/2005/8/layout/vList2"/>
    <dgm:cxn modelId="{7F816ACD-8D96-42A3-B8B0-AE3EFCFB04A9}" type="presOf" srcId="{59586E8D-0BA4-4F25-AF2C-C227A5A63057}" destId="{B15029FC-5F3A-4DAD-BA2B-A496B7C34ABF}" srcOrd="0" destOrd="1" presId="urn:microsoft.com/office/officeart/2005/8/layout/vList2"/>
    <dgm:cxn modelId="{9CFCC7D2-1631-433F-805E-D1B93CBA2F28}" type="presOf" srcId="{90D7DCF5-C361-40D0-A7EA-EAB4D8F42E1F}" destId="{7FD0C358-36AD-4127-ACFC-2B54F0606EE5}" srcOrd="0" destOrd="0" presId="urn:microsoft.com/office/officeart/2005/8/layout/vList2"/>
    <dgm:cxn modelId="{F54A6549-B76D-4A4B-AE04-AAB9BD99A895}" type="presParOf" srcId="{71EE54B9-91E8-453C-9559-8E4F7500EB80}" destId="{7FD0C358-36AD-4127-ACFC-2B54F0606EE5}" srcOrd="0" destOrd="0" presId="urn:microsoft.com/office/officeart/2005/8/layout/vList2"/>
    <dgm:cxn modelId="{B889F496-B4E5-41B6-BE15-F80828EDB071}" type="presParOf" srcId="{71EE54B9-91E8-453C-9559-8E4F7500EB80}" destId="{B15029FC-5F3A-4DAD-BA2B-A496B7C34ABF}" srcOrd="1" destOrd="0" presId="urn:microsoft.com/office/officeart/2005/8/layout/vList2"/>
    <dgm:cxn modelId="{D7933E05-28B8-4C7E-8894-46917EF2ACB8}" type="presParOf" srcId="{71EE54B9-91E8-453C-9559-8E4F7500EB80}" destId="{83B20D7A-BFC3-4B9C-9B3B-F66BF53CE417}" srcOrd="2" destOrd="0" presId="urn:microsoft.com/office/officeart/2005/8/layout/vList2"/>
    <dgm:cxn modelId="{8B0C7BE9-8318-40CF-B572-78B322734549}" type="presParOf" srcId="{71EE54B9-91E8-453C-9559-8E4F7500EB80}" destId="{515872EB-86C0-40F5-AB3D-E778865F2A47}" srcOrd="3" destOrd="0" presId="urn:microsoft.com/office/officeart/2005/8/layout/vList2"/>
    <dgm:cxn modelId="{FB3C9EB1-A085-4A21-8805-A83D063B1111}" type="presParOf" srcId="{71EE54B9-91E8-453C-9559-8E4F7500EB80}" destId="{DC782874-4A6F-49C8-9908-6721555C2AE1}" srcOrd="4" destOrd="0" presId="urn:microsoft.com/office/officeart/2005/8/layout/vList2"/>
    <dgm:cxn modelId="{40C123E3-54AD-45DF-A2E0-0C5F6E0F8E63}" type="presParOf" srcId="{71EE54B9-91E8-453C-9559-8E4F7500EB80}" destId="{60200152-CD88-4018-8893-72916989ED9C}" srcOrd="5" destOrd="0" presId="urn:microsoft.com/office/officeart/2005/8/layout/vList2"/>
    <dgm:cxn modelId="{F58CF5E6-4C87-4785-9FE3-DB9610A31822}" type="presParOf" srcId="{71EE54B9-91E8-453C-9559-8E4F7500EB80}" destId="{576DD894-DB57-4F61-9A86-EAE9AFF2270E}"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DC689BF-AD99-440C-B714-B520C86244D5}" type="doc">
      <dgm:prSet loTypeId="urn:microsoft.com/office/officeart/2005/8/layout/hList1" loCatId="list" qsTypeId="urn:microsoft.com/office/officeart/2005/8/quickstyle/simple1" qsCatId="simple" csTypeId="urn:microsoft.com/office/officeart/2005/8/colors/accent5_2" csCatId="accent5"/>
      <dgm:spPr/>
      <dgm:t>
        <a:bodyPr/>
        <a:lstStyle/>
        <a:p>
          <a:endParaRPr lang="en-US"/>
        </a:p>
      </dgm:t>
    </dgm:pt>
    <dgm:pt modelId="{67ACC6A5-0D73-478C-8E6E-258753EB1DC2}">
      <dgm:prSet custT="1"/>
      <dgm:spPr/>
      <dgm:t>
        <a:bodyPr/>
        <a:lstStyle/>
        <a:p>
          <a:r>
            <a:rPr lang="en-US" sz="2400" dirty="0"/>
            <a:t>Default</a:t>
          </a:r>
        </a:p>
      </dgm:t>
    </dgm:pt>
    <dgm:pt modelId="{E123172F-019C-48E4-B549-78B29A50F44B}" type="parTrans" cxnId="{38A65982-667A-4F40-BDB7-83776C5C729D}">
      <dgm:prSet/>
      <dgm:spPr/>
      <dgm:t>
        <a:bodyPr/>
        <a:lstStyle/>
        <a:p>
          <a:endParaRPr lang="en-US" sz="1200"/>
        </a:p>
      </dgm:t>
    </dgm:pt>
    <dgm:pt modelId="{D7777D1A-2AED-446F-913B-7F76B421D415}" type="sibTrans" cxnId="{38A65982-667A-4F40-BDB7-83776C5C729D}">
      <dgm:prSet/>
      <dgm:spPr/>
      <dgm:t>
        <a:bodyPr/>
        <a:lstStyle/>
        <a:p>
          <a:endParaRPr lang="en-US" sz="1200"/>
        </a:p>
      </dgm:t>
    </dgm:pt>
    <dgm:pt modelId="{F1C33CFB-D07F-4F88-B0A4-8EAF7CEFA3D6}">
      <dgm:prSet custT="1"/>
      <dgm:spPr/>
      <dgm:t>
        <a:bodyPr/>
        <a:lstStyle/>
        <a:p>
          <a:r>
            <a:rPr lang="en-US" sz="2400" dirty="0"/>
            <a:t>Temp table cache improvements</a:t>
          </a:r>
        </a:p>
      </dgm:t>
    </dgm:pt>
    <dgm:pt modelId="{3C96AB31-7BAD-4F58-9B5F-816D8CED3C8A}" type="parTrans" cxnId="{D271BED2-4024-437A-BB55-E6FFCADC1763}">
      <dgm:prSet/>
      <dgm:spPr/>
      <dgm:t>
        <a:bodyPr/>
        <a:lstStyle/>
        <a:p>
          <a:endParaRPr lang="en-US" sz="1200"/>
        </a:p>
      </dgm:t>
    </dgm:pt>
    <dgm:pt modelId="{69FBF2E6-DEC5-4C66-BD13-E429869947E8}" type="sibTrans" cxnId="{D271BED2-4024-437A-BB55-E6FFCADC1763}">
      <dgm:prSet/>
      <dgm:spPr/>
      <dgm:t>
        <a:bodyPr/>
        <a:lstStyle/>
        <a:p>
          <a:endParaRPr lang="en-US" sz="1200"/>
        </a:p>
      </dgm:t>
    </dgm:pt>
    <dgm:pt modelId="{3362F1A4-CBF4-4CA4-A00A-3F6D0902646E}">
      <dgm:prSet custT="1"/>
      <dgm:spPr/>
      <dgm:t>
        <a:bodyPr/>
        <a:lstStyle/>
        <a:p>
          <a:r>
            <a:rPr lang="en-US" sz="2400" dirty="0"/>
            <a:t>Concurrent PFS updates</a:t>
          </a:r>
        </a:p>
      </dgm:t>
    </dgm:pt>
    <dgm:pt modelId="{855017B2-BA20-4C9C-A23F-5CBEEE3FFBAB}" type="parTrans" cxnId="{7A57B764-835A-4920-A71B-97C3CA94F075}">
      <dgm:prSet/>
      <dgm:spPr/>
      <dgm:t>
        <a:bodyPr/>
        <a:lstStyle/>
        <a:p>
          <a:endParaRPr lang="en-US" sz="1200"/>
        </a:p>
      </dgm:t>
    </dgm:pt>
    <dgm:pt modelId="{B515BBBB-8B42-4A7D-8196-ABAD6967DCD1}" type="sibTrans" cxnId="{7A57B764-835A-4920-A71B-97C3CA94F075}">
      <dgm:prSet/>
      <dgm:spPr/>
      <dgm:t>
        <a:bodyPr/>
        <a:lstStyle/>
        <a:p>
          <a:endParaRPr lang="en-US" sz="1200"/>
        </a:p>
      </dgm:t>
    </dgm:pt>
    <dgm:pt modelId="{8A2B5EFA-DB19-42CF-B18B-B446A12A7EC6}">
      <dgm:prSet custT="1"/>
      <dgm:spPr/>
      <dgm:t>
        <a:bodyPr/>
        <a:lstStyle/>
        <a:p>
          <a:r>
            <a:rPr lang="en-US" sz="2400" dirty="0"/>
            <a:t>Opt-in</a:t>
          </a:r>
        </a:p>
      </dgm:t>
    </dgm:pt>
    <dgm:pt modelId="{AE6550AE-5B8B-4D58-A77C-1DA603D9CE61}" type="parTrans" cxnId="{77141E1D-D6B9-4FF8-A2D4-F95BDA9C2E5D}">
      <dgm:prSet/>
      <dgm:spPr/>
      <dgm:t>
        <a:bodyPr/>
        <a:lstStyle/>
        <a:p>
          <a:endParaRPr lang="en-US" sz="1200"/>
        </a:p>
      </dgm:t>
    </dgm:pt>
    <dgm:pt modelId="{B59976CB-830F-4366-89E9-C686E0C6F761}" type="sibTrans" cxnId="{77141E1D-D6B9-4FF8-A2D4-F95BDA9C2E5D}">
      <dgm:prSet/>
      <dgm:spPr/>
      <dgm:t>
        <a:bodyPr/>
        <a:lstStyle/>
        <a:p>
          <a:endParaRPr lang="en-US" sz="1200"/>
        </a:p>
      </dgm:t>
    </dgm:pt>
    <dgm:pt modelId="{407DF0B3-3E40-4DDF-87DA-26817C2C393D}">
      <dgm:prSet custT="1"/>
      <dgm:spPr/>
      <dgm:t>
        <a:bodyPr/>
        <a:lstStyle/>
        <a:p>
          <a:r>
            <a:rPr lang="en-US" sz="2400" dirty="0"/>
            <a:t>Memory-Optimized TempDB Metadata</a:t>
          </a:r>
        </a:p>
      </dgm:t>
    </dgm:pt>
    <dgm:pt modelId="{7266615E-5220-40D9-9A53-18CE182447C8}" type="parTrans" cxnId="{995FFF7B-D1E3-417F-BED0-1855069FF053}">
      <dgm:prSet/>
      <dgm:spPr/>
      <dgm:t>
        <a:bodyPr/>
        <a:lstStyle/>
        <a:p>
          <a:endParaRPr lang="en-US" sz="1200"/>
        </a:p>
      </dgm:t>
    </dgm:pt>
    <dgm:pt modelId="{EA735844-21B3-4F91-BFC8-F31641344F09}" type="sibTrans" cxnId="{995FFF7B-D1E3-417F-BED0-1855069FF053}">
      <dgm:prSet/>
      <dgm:spPr/>
      <dgm:t>
        <a:bodyPr/>
        <a:lstStyle/>
        <a:p>
          <a:endParaRPr lang="en-US" sz="1200"/>
        </a:p>
      </dgm:t>
    </dgm:pt>
    <dgm:pt modelId="{919EF28C-7B91-43C9-8785-5F7DBCC99841}" type="pres">
      <dgm:prSet presAssocID="{7DC689BF-AD99-440C-B714-B520C86244D5}" presName="Name0" presStyleCnt="0">
        <dgm:presLayoutVars>
          <dgm:dir/>
          <dgm:animLvl val="lvl"/>
          <dgm:resizeHandles val="exact"/>
        </dgm:presLayoutVars>
      </dgm:prSet>
      <dgm:spPr/>
    </dgm:pt>
    <dgm:pt modelId="{201E8068-39FE-46C8-AD7B-0171CD37E1CA}" type="pres">
      <dgm:prSet presAssocID="{67ACC6A5-0D73-478C-8E6E-258753EB1DC2}" presName="composite" presStyleCnt="0"/>
      <dgm:spPr/>
    </dgm:pt>
    <dgm:pt modelId="{D9947562-EE5E-4366-A87E-0C77C13163CC}" type="pres">
      <dgm:prSet presAssocID="{67ACC6A5-0D73-478C-8E6E-258753EB1DC2}" presName="parTx" presStyleLbl="alignNode1" presStyleIdx="0" presStyleCnt="2">
        <dgm:presLayoutVars>
          <dgm:chMax val="0"/>
          <dgm:chPref val="0"/>
          <dgm:bulletEnabled val="1"/>
        </dgm:presLayoutVars>
      </dgm:prSet>
      <dgm:spPr/>
    </dgm:pt>
    <dgm:pt modelId="{6351C792-56D4-4FB6-ABBD-639A5B7CD53A}" type="pres">
      <dgm:prSet presAssocID="{67ACC6A5-0D73-478C-8E6E-258753EB1DC2}" presName="desTx" presStyleLbl="alignAccFollowNode1" presStyleIdx="0" presStyleCnt="2">
        <dgm:presLayoutVars>
          <dgm:bulletEnabled val="1"/>
        </dgm:presLayoutVars>
      </dgm:prSet>
      <dgm:spPr/>
    </dgm:pt>
    <dgm:pt modelId="{F9177F30-C531-4C0A-BFAA-6A7BFD13E670}" type="pres">
      <dgm:prSet presAssocID="{D7777D1A-2AED-446F-913B-7F76B421D415}" presName="space" presStyleCnt="0"/>
      <dgm:spPr/>
    </dgm:pt>
    <dgm:pt modelId="{A2C22491-557D-4560-B5E1-35DBE9C434A3}" type="pres">
      <dgm:prSet presAssocID="{8A2B5EFA-DB19-42CF-B18B-B446A12A7EC6}" presName="composite" presStyleCnt="0"/>
      <dgm:spPr/>
    </dgm:pt>
    <dgm:pt modelId="{D3753214-71DB-47E9-89C7-BB5CD65E2EA6}" type="pres">
      <dgm:prSet presAssocID="{8A2B5EFA-DB19-42CF-B18B-B446A12A7EC6}" presName="parTx" presStyleLbl="alignNode1" presStyleIdx="1" presStyleCnt="2">
        <dgm:presLayoutVars>
          <dgm:chMax val="0"/>
          <dgm:chPref val="0"/>
          <dgm:bulletEnabled val="1"/>
        </dgm:presLayoutVars>
      </dgm:prSet>
      <dgm:spPr/>
    </dgm:pt>
    <dgm:pt modelId="{00F8EF06-A708-4F18-8A8E-432849871C19}" type="pres">
      <dgm:prSet presAssocID="{8A2B5EFA-DB19-42CF-B18B-B446A12A7EC6}" presName="desTx" presStyleLbl="alignAccFollowNode1" presStyleIdx="1" presStyleCnt="2">
        <dgm:presLayoutVars>
          <dgm:bulletEnabled val="1"/>
        </dgm:presLayoutVars>
      </dgm:prSet>
      <dgm:spPr/>
    </dgm:pt>
  </dgm:ptLst>
  <dgm:cxnLst>
    <dgm:cxn modelId="{77141E1D-D6B9-4FF8-A2D4-F95BDA9C2E5D}" srcId="{7DC689BF-AD99-440C-B714-B520C86244D5}" destId="{8A2B5EFA-DB19-42CF-B18B-B446A12A7EC6}" srcOrd="1" destOrd="0" parTransId="{AE6550AE-5B8B-4D58-A77C-1DA603D9CE61}" sibTransId="{B59976CB-830F-4366-89E9-C686E0C6F761}"/>
    <dgm:cxn modelId="{79B99A2F-5961-48F8-9569-81723D0DF88B}" type="presOf" srcId="{8A2B5EFA-DB19-42CF-B18B-B446A12A7EC6}" destId="{D3753214-71DB-47E9-89C7-BB5CD65E2EA6}" srcOrd="0" destOrd="0" presId="urn:microsoft.com/office/officeart/2005/8/layout/hList1"/>
    <dgm:cxn modelId="{7A57B764-835A-4920-A71B-97C3CA94F075}" srcId="{67ACC6A5-0D73-478C-8E6E-258753EB1DC2}" destId="{3362F1A4-CBF4-4CA4-A00A-3F6D0902646E}" srcOrd="1" destOrd="0" parTransId="{855017B2-BA20-4C9C-A23F-5CBEEE3FFBAB}" sibTransId="{B515BBBB-8B42-4A7D-8196-ABAD6967DCD1}"/>
    <dgm:cxn modelId="{995FFF7B-D1E3-417F-BED0-1855069FF053}" srcId="{8A2B5EFA-DB19-42CF-B18B-B446A12A7EC6}" destId="{407DF0B3-3E40-4DDF-87DA-26817C2C393D}" srcOrd="0" destOrd="0" parTransId="{7266615E-5220-40D9-9A53-18CE182447C8}" sibTransId="{EA735844-21B3-4F91-BFC8-F31641344F09}"/>
    <dgm:cxn modelId="{38A65982-667A-4F40-BDB7-83776C5C729D}" srcId="{7DC689BF-AD99-440C-B714-B520C86244D5}" destId="{67ACC6A5-0D73-478C-8E6E-258753EB1DC2}" srcOrd="0" destOrd="0" parTransId="{E123172F-019C-48E4-B549-78B29A50F44B}" sibTransId="{D7777D1A-2AED-446F-913B-7F76B421D415}"/>
    <dgm:cxn modelId="{2392508B-B4E4-4EFC-8D48-4D5190FE1EE1}" type="presOf" srcId="{3362F1A4-CBF4-4CA4-A00A-3F6D0902646E}" destId="{6351C792-56D4-4FB6-ABBD-639A5B7CD53A}" srcOrd="0" destOrd="1" presId="urn:microsoft.com/office/officeart/2005/8/layout/hList1"/>
    <dgm:cxn modelId="{FD040CA5-30E0-4E39-ADBC-7DBF1BAFABD4}" type="presOf" srcId="{407DF0B3-3E40-4DDF-87DA-26817C2C393D}" destId="{00F8EF06-A708-4F18-8A8E-432849871C19}" srcOrd="0" destOrd="0" presId="urn:microsoft.com/office/officeart/2005/8/layout/hList1"/>
    <dgm:cxn modelId="{D271BED2-4024-437A-BB55-E6FFCADC1763}" srcId="{67ACC6A5-0D73-478C-8E6E-258753EB1DC2}" destId="{F1C33CFB-D07F-4F88-B0A4-8EAF7CEFA3D6}" srcOrd="0" destOrd="0" parTransId="{3C96AB31-7BAD-4F58-9B5F-816D8CED3C8A}" sibTransId="{69FBF2E6-DEC5-4C66-BD13-E429869947E8}"/>
    <dgm:cxn modelId="{30D545E1-BC0A-49F9-BBA1-C8516B4E3733}" type="presOf" srcId="{F1C33CFB-D07F-4F88-B0A4-8EAF7CEFA3D6}" destId="{6351C792-56D4-4FB6-ABBD-639A5B7CD53A}" srcOrd="0" destOrd="0" presId="urn:microsoft.com/office/officeart/2005/8/layout/hList1"/>
    <dgm:cxn modelId="{1F1506F7-38C0-4AA0-84CF-309779CD5107}" type="presOf" srcId="{7DC689BF-AD99-440C-B714-B520C86244D5}" destId="{919EF28C-7B91-43C9-8785-5F7DBCC99841}" srcOrd="0" destOrd="0" presId="urn:microsoft.com/office/officeart/2005/8/layout/hList1"/>
    <dgm:cxn modelId="{793249FD-9E68-4F26-8E00-A45DACBDECB0}" type="presOf" srcId="{67ACC6A5-0D73-478C-8E6E-258753EB1DC2}" destId="{D9947562-EE5E-4366-A87E-0C77C13163CC}" srcOrd="0" destOrd="0" presId="urn:microsoft.com/office/officeart/2005/8/layout/hList1"/>
    <dgm:cxn modelId="{6C62BF32-74EC-4601-BFEE-82559C0F4F44}" type="presParOf" srcId="{919EF28C-7B91-43C9-8785-5F7DBCC99841}" destId="{201E8068-39FE-46C8-AD7B-0171CD37E1CA}" srcOrd="0" destOrd="0" presId="urn:microsoft.com/office/officeart/2005/8/layout/hList1"/>
    <dgm:cxn modelId="{82213CD9-06CB-42C1-922C-8F9CF9593A0B}" type="presParOf" srcId="{201E8068-39FE-46C8-AD7B-0171CD37E1CA}" destId="{D9947562-EE5E-4366-A87E-0C77C13163CC}" srcOrd="0" destOrd="0" presId="urn:microsoft.com/office/officeart/2005/8/layout/hList1"/>
    <dgm:cxn modelId="{F5531FC1-5761-483B-BCB2-1CD0607A1C65}" type="presParOf" srcId="{201E8068-39FE-46C8-AD7B-0171CD37E1CA}" destId="{6351C792-56D4-4FB6-ABBD-639A5B7CD53A}" srcOrd="1" destOrd="0" presId="urn:microsoft.com/office/officeart/2005/8/layout/hList1"/>
    <dgm:cxn modelId="{F272A5D9-8B2B-4F78-B6B4-C3A4FFD55E45}" type="presParOf" srcId="{919EF28C-7B91-43C9-8785-5F7DBCC99841}" destId="{F9177F30-C531-4C0A-BFAA-6A7BFD13E670}" srcOrd="1" destOrd="0" presId="urn:microsoft.com/office/officeart/2005/8/layout/hList1"/>
    <dgm:cxn modelId="{10644D4B-A205-49A4-982D-56927DEC75A4}" type="presParOf" srcId="{919EF28C-7B91-43C9-8785-5F7DBCC99841}" destId="{A2C22491-557D-4560-B5E1-35DBE9C434A3}" srcOrd="2" destOrd="0" presId="urn:microsoft.com/office/officeart/2005/8/layout/hList1"/>
    <dgm:cxn modelId="{0930C990-5EA2-41EB-8347-744AF5B3628C}" type="presParOf" srcId="{A2C22491-557D-4560-B5E1-35DBE9C434A3}" destId="{D3753214-71DB-47E9-89C7-BB5CD65E2EA6}" srcOrd="0" destOrd="0" presId="urn:microsoft.com/office/officeart/2005/8/layout/hList1"/>
    <dgm:cxn modelId="{C21606EE-ECF6-4C63-823F-66957CBE88F6}" type="presParOf" srcId="{A2C22491-557D-4560-B5E1-35DBE9C434A3}" destId="{00F8EF06-A708-4F18-8A8E-432849871C19}"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05C6EDE-4944-467E-B2EF-16E0FFEFF5A3}"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204D9EAB-2C65-43FC-BA9A-BE1A190FB14B}">
      <dgm:prSet custT="1"/>
      <dgm:spPr/>
      <dgm:t>
        <a:bodyPr/>
        <a:lstStyle/>
        <a:p>
          <a:r>
            <a:rPr lang="en-US" sz="2000" dirty="0"/>
            <a:t>With this change, not only will increasing the number of files help with PFS contention but also increasing the size of the files.</a:t>
          </a:r>
        </a:p>
      </dgm:t>
    </dgm:pt>
    <dgm:pt modelId="{028A9C95-BF00-4E3B-980B-CD15BCAF349D}" type="sibTrans" cxnId="{3F6BAB09-C3DC-4EF2-89D3-1447017C9162}">
      <dgm:prSet/>
      <dgm:spPr/>
      <dgm:t>
        <a:bodyPr/>
        <a:lstStyle/>
        <a:p>
          <a:endParaRPr lang="en-US"/>
        </a:p>
      </dgm:t>
    </dgm:pt>
    <dgm:pt modelId="{D0F410B4-4F18-4981-A5CB-E4AA361846D5}" type="parTrans" cxnId="{3F6BAB09-C3DC-4EF2-89D3-1447017C9162}">
      <dgm:prSet/>
      <dgm:spPr/>
      <dgm:t>
        <a:bodyPr/>
        <a:lstStyle/>
        <a:p>
          <a:endParaRPr lang="en-US"/>
        </a:p>
      </dgm:t>
    </dgm:pt>
    <dgm:pt modelId="{2611B0B2-ED03-4BB3-AE78-91D56FBAC6F8}">
      <dgm:prSet custT="1"/>
      <dgm:spPr/>
      <dgm:t>
        <a:bodyPr/>
        <a:lstStyle/>
        <a:p>
          <a:pPr>
            <a:buNone/>
          </a:pPr>
          <a:r>
            <a:rPr lang="en-US" sz="2000" dirty="0"/>
            <a:t>New algorithm uses round robin between files, and between PFS pages within the files.</a:t>
          </a:r>
        </a:p>
      </dgm:t>
    </dgm:pt>
    <dgm:pt modelId="{A3303BC2-301C-4733-A004-B9DB42DF1E5C}" type="parTrans" cxnId="{0BC1A908-5052-4228-B557-C8815F85213B}">
      <dgm:prSet/>
      <dgm:spPr/>
      <dgm:t>
        <a:bodyPr/>
        <a:lstStyle/>
        <a:p>
          <a:endParaRPr lang="en-US"/>
        </a:p>
      </dgm:t>
    </dgm:pt>
    <dgm:pt modelId="{60875D5D-4AAF-4082-A355-CDF5D5CAED9B}" type="sibTrans" cxnId="{0BC1A908-5052-4228-B557-C8815F85213B}">
      <dgm:prSet/>
      <dgm:spPr/>
      <dgm:t>
        <a:bodyPr/>
        <a:lstStyle/>
        <a:p>
          <a:endParaRPr lang="en-US"/>
        </a:p>
      </dgm:t>
    </dgm:pt>
    <dgm:pt modelId="{66CB0B85-2688-49F8-8BDC-69ABED0ABDB1}" type="pres">
      <dgm:prSet presAssocID="{605C6EDE-4944-467E-B2EF-16E0FFEFF5A3}" presName="linear" presStyleCnt="0">
        <dgm:presLayoutVars>
          <dgm:animLvl val="lvl"/>
          <dgm:resizeHandles val="exact"/>
        </dgm:presLayoutVars>
      </dgm:prSet>
      <dgm:spPr/>
    </dgm:pt>
    <dgm:pt modelId="{BEF54D3E-3DFC-4B2C-BE8A-41F0F2C9662B}" type="pres">
      <dgm:prSet presAssocID="{2611B0B2-ED03-4BB3-AE78-91D56FBAC6F8}" presName="parentText" presStyleLbl="node1" presStyleIdx="0" presStyleCnt="2">
        <dgm:presLayoutVars>
          <dgm:chMax val="0"/>
          <dgm:bulletEnabled val="1"/>
        </dgm:presLayoutVars>
      </dgm:prSet>
      <dgm:spPr/>
    </dgm:pt>
    <dgm:pt modelId="{C3836016-35B4-43E3-A116-AE8AE2356995}" type="pres">
      <dgm:prSet presAssocID="{60875D5D-4AAF-4082-A355-CDF5D5CAED9B}" presName="spacer" presStyleCnt="0"/>
      <dgm:spPr/>
    </dgm:pt>
    <dgm:pt modelId="{4985F56E-01FA-4F7B-A277-FBF3F6B61E0F}" type="pres">
      <dgm:prSet presAssocID="{204D9EAB-2C65-43FC-BA9A-BE1A190FB14B}" presName="parentText" presStyleLbl="node1" presStyleIdx="1" presStyleCnt="2">
        <dgm:presLayoutVars>
          <dgm:chMax val="0"/>
          <dgm:bulletEnabled val="1"/>
        </dgm:presLayoutVars>
      </dgm:prSet>
      <dgm:spPr/>
    </dgm:pt>
  </dgm:ptLst>
  <dgm:cxnLst>
    <dgm:cxn modelId="{0BC1A908-5052-4228-B557-C8815F85213B}" srcId="{605C6EDE-4944-467E-B2EF-16E0FFEFF5A3}" destId="{2611B0B2-ED03-4BB3-AE78-91D56FBAC6F8}" srcOrd="0" destOrd="0" parTransId="{A3303BC2-301C-4733-A004-B9DB42DF1E5C}" sibTransId="{60875D5D-4AAF-4082-A355-CDF5D5CAED9B}"/>
    <dgm:cxn modelId="{3F6BAB09-C3DC-4EF2-89D3-1447017C9162}" srcId="{605C6EDE-4944-467E-B2EF-16E0FFEFF5A3}" destId="{204D9EAB-2C65-43FC-BA9A-BE1A190FB14B}" srcOrd="1" destOrd="0" parTransId="{D0F410B4-4F18-4981-A5CB-E4AA361846D5}" sibTransId="{028A9C95-BF00-4E3B-980B-CD15BCAF349D}"/>
    <dgm:cxn modelId="{0340AB5D-E3A1-453A-8181-B3768A123862}" type="presOf" srcId="{204D9EAB-2C65-43FC-BA9A-BE1A190FB14B}" destId="{4985F56E-01FA-4F7B-A277-FBF3F6B61E0F}" srcOrd="0" destOrd="0" presId="urn:microsoft.com/office/officeart/2005/8/layout/vList2"/>
    <dgm:cxn modelId="{FB80139E-8139-498A-83CC-8EFC336F2C91}" type="presOf" srcId="{2611B0B2-ED03-4BB3-AE78-91D56FBAC6F8}" destId="{BEF54D3E-3DFC-4B2C-BE8A-41F0F2C9662B}" srcOrd="0" destOrd="0" presId="urn:microsoft.com/office/officeart/2005/8/layout/vList2"/>
    <dgm:cxn modelId="{13C36BE0-B95E-417C-A11F-E35736F1B5D2}" type="presOf" srcId="{605C6EDE-4944-467E-B2EF-16E0FFEFF5A3}" destId="{66CB0B85-2688-49F8-8BDC-69ABED0ABDB1}" srcOrd="0" destOrd="0" presId="urn:microsoft.com/office/officeart/2005/8/layout/vList2"/>
    <dgm:cxn modelId="{0CD0BDB0-B00E-492B-A7F8-CB975B30D7B3}" type="presParOf" srcId="{66CB0B85-2688-49F8-8BDC-69ABED0ABDB1}" destId="{BEF54D3E-3DFC-4B2C-BE8A-41F0F2C9662B}" srcOrd="0" destOrd="0" presId="urn:microsoft.com/office/officeart/2005/8/layout/vList2"/>
    <dgm:cxn modelId="{8FB7A027-3189-497D-B8D2-768CE36CA35E}" type="presParOf" srcId="{66CB0B85-2688-49F8-8BDC-69ABED0ABDB1}" destId="{C3836016-35B4-43E3-A116-AE8AE2356995}" srcOrd="1" destOrd="0" presId="urn:microsoft.com/office/officeart/2005/8/layout/vList2"/>
    <dgm:cxn modelId="{6A5D4F7E-FCFA-44F8-946C-D94390F36072}" type="presParOf" srcId="{66CB0B85-2688-49F8-8BDC-69ABED0ABDB1}" destId="{4985F56E-01FA-4F7B-A277-FBF3F6B61E0F}"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6BD46D0-E5D8-40F0-8A75-3F6E2C8A53FB}" type="doc">
      <dgm:prSet loTypeId="urn:microsoft.com/office/officeart/2005/8/layout/vList2" loCatId="list" qsTypeId="urn:microsoft.com/office/officeart/2005/8/quickstyle/simple1" qsCatId="simple" csTypeId="urn:microsoft.com/office/officeart/2005/8/colors/accent5_2" csCatId="accent5"/>
      <dgm:spPr/>
      <dgm:t>
        <a:bodyPr/>
        <a:lstStyle/>
        <a:p>
          <a:endParaRPr lang="en-US"/>
        </a:p>
      </dgm:t>
    </dgm:pt>
    <dgm:pt modelId="{6ABA3B82-D833-4546-A3F4-09CE049BB7B4}">
      <dgm:prSet/>
      <dgm:spPr/>
      <dgm:t>
        <a:bodyPr/>
        <a:lstStyle/>
        <a:p>
          <a:r>
            <a:rPr lang="en-US" baseline="0" dirty="0"/>
            <a:t>The wait type is PAGELATCH_EX on </a:t>
          </a:r>
          <a:r>
            <a:rPr lang="en-US" b="1" baseline="0" dirty="0" err="1"/>
            <a:t>sysschobjs</a:t>
          </a:r>
          <a:r>
            <a:rPr lang="en-US" baseline="0" dirty="0"/>
            <a:t> in </a:t>
          </a:r>
          <a:r>
            <a:rPr lang="en-US" b="1" baseline="0" dirty="0"/>
            <a:t>TempDB.</a:t>
          </a:r>
          <a:r>
            <a:rPr lang="en-US" dirty="0"/>
            <a:t>.</a:t>
          </a:r>
        </a:p>
      </dgm:t>
    </dgm:pt>
    <dgm:pt modelId="{379AFD36-A877-47BD-A2A7-9ED5F5B309C6}" type="parTrans" cxnId="{EB44EA17-AE4E-4391-B436-3BAC454C5608}">
      <dgm:prSet/>
      <dgm:spPr/>
      <dgm:t>
        <a:bodyPr/>
        <a:lstStyle/>
        <a:p>
          <a:endParaRPr lang="en-US"/>
        </a:p>
      </dgm:t>
    </dgm:pt>
    <dgm:pt modelId="{92894347-CE1B-4BD7-84D1-71BFAC150437}" type="sibTrans" cxnId="{EB44EA17-AE4E-4391-B436-3BAC454C5608}">
      <dgm:prSet/>
      <dgm:spPr/>
      <dgm:t>
        <a:bodyPr/>
        <a:lstStyle/>
        <a:p>
          <a:endParaRPr lang="en-US"/>
        </a:p>
      </dgm:t>
    </dgm:pt>
    <dgm:pt modelId="{FCAB14EA-443C-4648-9F8B-0F9C33D1C706}" type="pres">
      <dgm:prSet presAssocID="{46BD46D0-E5D8-40F0-8A75-3F6E2C8A53FB}" presName="linear" presStyleCnt="0">
        <dgm:presLayoutVars>
          <dgm:animLvl val="lvl"/>
          <dgm:resizeHandles val="exact"/>
        </dgm:presLayoutVars>
      </dgm:prSet>
      <dgm:spPr/>
    </dgm:pt>
    <dgm:pt modelId="{58FE6A5A-6E05-4926-9D5A-6C873DB3F4C1}" type="pres">
      <dgm:prSet presAssocID="{6ABA3B82-D833-4546-A3F4-09CE049BB7B4}" presName="parentText" presStyleLbl="node1" presStyleIdx="0" presStyleCnt="1">
        <dgm:presLayoutVars>
          <dgm:chMax val="0"/>
          <dgm:bulletEnabled val="1"/>
        </dgm:presLayoutVars>
      </dgm:prSet>
      <dgm:spPr/>
    </dgm:pt>
  </dgm:ptLst>
  <dgm:cxnLst>
    <dgm:cxn modelId="{EB44EA17-AE4E-4391-B436-3BAC454C5608}" srcId="{46BD46D0-E5D8-40F0-8A75-3F6E2C8A53FB}" destId="{6ABA3B82-D833-4546-A3F4-09CE049BB7B4}" srcOrd="0" destOrd="0" parTransId="{379AFD36-A877-47BD-A2A7-9ED5F5B309C6}" sibTransId="{92894347-CE1B-4BD7-84D1-71BFAC150437}"/>
    <dgm:cxn modelId="{D40B3037-A302-4607-BE09-28BB261231B8}" type="presOf" srcId="{46BD46D0-E5D8-40F0-8A75-3F6E2C8A53FB}" destId="{FCAB14EA-443C-4648-9F8B-0F9C33D1C706}" srcOrd="0" destOrd="0" presId="urn:microsoft.com/office/officeart/2005/8/layout/vList2"/>
    <dgm:cxn modelId="{8D34A875-DEFD-40B5-BC3D-D9FC421EDEBB}" type="presOf" srcId="{6ABA3B82-D833-4546-A3F4-09CE049BB7B4}" destId="{58FE6A5A-6E05-4926-9D5A-6C873DB3F4C1}" srcOrd="0" destOrd="0" presId="urn:microsoft.com/office/officeart/2005/8/layout/vList2"/>
    <dgm:cxn modelId="{6062CB08-7454-42C1-8712-3C29E52DA8E1}" type="presParOf" srcId="{FCAB14EA-443C-4648-9F8B-0F9C33D1C706}" destId="{58FE6A5A-6E05-4926-9D5A-6C873DB3F4C1}"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E3FDED2-58F7-448E-8657-36C1ED599961}"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B3EC27C4-1367-4F9D-9FFC-835A00795015}">
      <dgm:prSet custT="1"/>
      <dgm:spPr/>
      <dgm:t>
        <a:bodyPr/>
        <a:lstStyle/>
        <a:p>
          <a:r>
            <a:rPr lang="en-US" sz="2400" dirty="0"/>
            <a:t>Enable Memory Optimized TempDB Metadata Tables</a:t>
          </a:r>
        </a:p>
      </dgm:t>
    </dgm:pt>
    <dgm:pt modelId="{11165A91-F3D0-428C-8611-CA445456417A}" type="parTrans" cxnId="{57922929-1784-4E2C-9B95-9A7046D21E66}">
      <dgm:prSet/>
      <dgm:spPr/>
      <dgm:t>
        <a:bodyPr/>
        <a:lstStyle/>
        <a:p>
          <a:endParaRPr lang="en-US"/>
        </a:p>
      </dgm:t>
    </dgm:pt>
    <dgm:pt modelId="{A7AD2580-CBA0-490B-BBFF-D584F6782E29}" type="sibTrans" cxnId="{57922929-1784-4E2C-9B95-9A7046D21E66}">
      <dgm:prSet/>
      <dgm:spPr/>
      <dgm:t>
        <a:bodyPr/>
        <a:lstStyle/>
        <a:p>
          <a:endParaRPr lang="en-US"/>
        </a:p>
      </dgm:t>
    </dgm:pt>
    <dgm:pt modelId="{2AADB775-CD04-463B-B3E3-82789D863992}">
      <dgm:prSet custT="1"/>
      <dgm:spPr/>
      <dgm:t>
        <a:bodyPr/>
        <a:lstStyle/>
        <a:p>
          <a:r>
            <a:rPr lang="en-US" sz="2400" dirty="0"/>
            <a:t>Search for Memory Optimized Tables</a:t>
          </a:r>
        </a:p>
      </dgm:t>
    </dgm:pt>
    <dgm:pt modelId="{B54142B7-4E5D-4332-81D9-C47BCEE3166F}" type="parTrans" cxnId="{6085EBF3-0AE6-4696-BDDC-269FC803351F}">
      <dgm:prSet/>
      <dgm:spPr/>
      <dgm:t>
        <a:bodyPr/>
        <a:lstStyle/>
        <a:p>
          <a:endParaRPr lang="en-US"/>
        </a:p>
      </dgm:t>
    </dgm:pt>
    <dgm:pt modelId="{6A5425F5-801D-4318-AC94-177AD5E96B6D}" type="sibTrans" cxnId="{6085EBF3-0AE6-4696-BDDC-269FC803351F}">
      <dgm:prSet/>
      <dgm:spPr/>
      <dgm:t>
        <a:bodyPr/>
        <a:lstStyle/>
        <a:p>
          <a:endParaRPr lang="en-US"/>
        </a:p>
      </dgm:t>
    </dgm:pt>
    <dgm:pt modelId="{A3C1D94C-1B9D-41AA-9354-040AA0B791E7}" type="pres">
      <dgm:prSet presAssocID="{EE3FDED2-58F7-448E-8657-36C1ED599961}" presName="linear" presStyleCnt="0">
        <dgm:presLayoutVars>
          <dgm:animLvl val="lvl"/>
          <dgm:resizeHandles val="exact"/>
        </dgm:presLayoutVars>
      </dgm:prSet>
      <dgm:spPr/>
    </dgm:pt>
    <dgm:pt modelId="{D276422A-333B-410B-9690-3A6ADC461665}" type="pres">
      <dgm:prSet presAssocID="{B3EC27C4-1367-4F9D-9FFC-835A00795015}" presName="parentText" presStyleLbl="node1" presStyleIdx="0" presStyleCnt="2" custScaleY="71450" custLinFactY="-100000" custLinFactNeighborX="1301" custLinFactNeighborY="-164101">
        <dgm:presLayoutVars>
          <dgm:chMax val="0"/>
          <dgm:bulletEnabled val="1"/>
        </dgm:presLayoutVars>
      </dgm:prSet>
      <dgm:spPr/>
    </dgm:pt>
    <dgm:pt modelId="{91603F0D-8C0E-4879-B779-0C88C84EFBD8}" type="pres">
      <dgm:prSet presAssocID="{A7AD2580-CBA0-490B-BBFF-D584F6782E29}" presName="spacer" presStyleCnt="0"/>
      <dgm:spPr/>
    </dgm:pt>
    <dgm:pt modelId="{2D09C159-6EEF-4246-A950-CBE309A73FC2}" type="pres">
      <dgm:prSet presAssocID="{2AADB775-CD04-463B-B3E3-82789D863992}" presName="parentText" presStyleLbl="node1" presStyleIdx="1" presStyleCnt="2" custScaleY="60214" custLinFactY="-83217" custLinFactNeighborY="-100000">
        <dgm:presLayoutVars>
          <dgm:chMax val="0"/>
          <dgm:bulletEnabled val="1"/>
        </dgm:presLayoutVars>
      </dgm:prSet>
      <dgm:spPr/>
    </dgm:pt>
  </dgm:ptLst>
  <dgm:cxnLst>
    <dgm:cxn modelId="{8652FA11-E44F-48F5-BD23-A2C46A2994DC}" type="presOf" srcId="{2AADB775-CD04-463B-B3E3-82789D863992}" destId="{2D09C159-6EEF-4246-A950-CBE309A73FC2}" srcOrd="0" destOrd="0" presId="urn:microsoft.com/office/officeart/2005/8/layout/vList2"/>
    <dgm:cxn modelId="{57922929-1784-4E2C-9B95-9A7046D21E66}" srcId="{EE3FDED2-58F7-448E-8657-36C1ED599961}" destId="{B3EC27C4-1367-4F9D-9FFC-835A00795015}" srcOrd="0" destOrd="0" parTransId="{11165A91-F3D0-428C-8611-CA445456417A}" sibTransId="{A7AD2580-CBA0-490B-BBFF-D584F6782E29}"/>
    <dgm:cxn modelId="{0818DBE6-D3D2-4A80-8144-1FA71F8EECCE}" type="presOf" srcId="{B3EC27C4-1367-4F9D-9FFC-835A00795015}" destId="{D276422A-333B-410B-9690-3A6ADC461665}" srcOrd="0" destOrd="0" presId="urn:microsoft.com/office/officeart/2005/8/layout/vList2"/>
    <dgm:cxn modelId="{6085EBF3-0AE6-4696-BDDC-269FC803351F}" srcId="{EE3FDED2-58F7-448E-8657-36C1ED599961}" destId="{2AADB775-CD04-463B-B3E3-82789D863992}" srcOrd="1" destOrd="0" parTransId="{B54142B7-4E5D-4332-81D9-C47BCEE3166F}" sibTransId="{6A5425F5-801D-4318-AC94-177AD5E96B6D}"/>
    <dgm:cxn modelId="{774904FF-3DE4-4879-B7E5-F68B985E8041}" type="presOf" srcId="{EE3FDED2-58F7-448E-8657-36C1ED599961}" destId="{A3C1D94C-1B9D-41AA-9354-040AA0B791E7}" srcOrd="0" destOrd="0" presId="urn:microsoft.com/office/officeart/2005/8/layout/vList2"/>
    <dgm:cxn modelId="{AB0D5723-097E-4192-BDFE-8724C66B43D6}" type="presParOf" srcId="{A3C1D94C-1B9D-41AA-9354-040AA0B791E7}" destId="{D276422A-333B-410B-9690-3A6ADC461665}" srcOrd="0" destOrd="0" presId="urn:microsoft.com/office/officeart/2005/8/layout/vList2"/>
    <dgm:cxn modelId="{977C87E0-AC9D-455D-87A9-2E192CE706EE}" type="presParOf" srcId="{A3C1D94C-1B9D-41AA-9354-040AA0B791E7}" destId="{91603F0D-8C0E-4879-B779-0C88C84EFBD8}" srcOrd="1" destOrd="0" presId="urn:microsoft.com/office/officeart/2005/8/layout/vList2"/>
    <dgm:cxn modelId="{F162E235-D3C2-43A2-BEA5-ED85476D0720}" type="presParOf" srcId="{A3C1D94C-1B9D-41AA-9354-040AA0B791E7}" destId="{2D09C159-6EEF-4246-A950-CBE309A73FC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D90FF5-EA7A-4223-9B76-08522CFA8476}" type="doc">
      <dgm:prSet loTypeId="urn:microsoft.com/office/officeart/2005/8/layout/hList1" loCatId="list" qsTypeId="urn:microsoft.com/office/officeart/2005/8/quickstyle/simple1" qsCatId="simple" csTypeId="urn:microsoft.com/office/officeart/2005/8/colors/accent5_2" csCatId="accent5" phldr="1"/>
      <dgm:spPr/>
      <dgm:t>
        <a:bodyPr/>
        <a:lstStyle/>
        <a:p>
          <a:endParaRPr lang="en-US"/>
        </a:p>
      </dgm:t>
    </dgm:pt>
    <dgm:pt modelId="{DE836A39-3309-4F03-84BF-F54E315C7B63}">
      <dgm:prSet custT="1"/>
      <dgm:spPr/>
      <dgm:t>
        <a:bodyPr/>
        <a:lstStyle/>
        <a:p>
          <a:r>
            <a:rPr lang="en-US" sz="3200" dirty="0"/>
            <a:t>System database</a:t>
          </a:r>
        </a:p>
      </dgm:t>
    </dgm:pt>
    <dgm:pt modelId="{D4EFA143-CC59-4748-851D-631C8E859470}" type="parTrans" cxnId="{75FBE532-3037-4745-96FF-D67AB611623E}">
      <dgm:prSet/>
      <dgm:spPr/>
      <dgm:t>
        <a:bodyPr/>
        <a:lstStyle/>
        <a:p>
          <a:endParaRPr lang="en-US"/>
        </a:p>
      </dgm:t>
    </dgm:pt>
    <dgm:pt modelId="{16378B24-9CC4-4286-A3E0-34500F5BDA5C}" type="sibTrans" cxnId="{75FBE532-3037-4745-96FF-D67AB611623E}">
      <dgm:prSet/>
      <dgm:spPr/>
      <dgm:t>
        <a:bodyPr/>
        <a:lstStyle/>
        <a:p>
          <a:endParaRPr lang="en-US"/>
        </a:p>
      </dgm:t>
    </dgm:pt>
    <dgm:pt modelId="{A5E80232-DB7B-4E7B-B7E1-032B8112E4E5}">
      <dgm:prSet custT="1"/>
      <dgm:spPr/>
      <dgm:t>
        <a:bodyPr/>
        <a:lstStyle/>
        <a:p>
          <a:r>
            <a:rPr lang="en-US" sz="2400" dirty="0"/>
            <a:t>Available to all users with the same structure as user databases. </a:t>
          </a:r>
        </a:p>
      </dgm:t>
    </dgm:pt>
    <dgm:pt modelId="{1A0D18D4-2726-43F3-B624-75E584582522}" type="parTrans" cxnId="{C8CC1E24-DCB8-4CE0-A3DC-55D19B78C949}">
      <dgm:prSet/>
      <dgm:spPr/>
      <dgm:t>
        <a:bodyPr/>
        <a:lstStyle/>
        <a:p>
          <a:endParaRPr lang="en-US"/>
        </a:p>
      </dgm:t>
    </dgm:pt>
    <dgm:pt modelId="{51B3763D-A75D-46E4-9D3B-00C6218A3EEA}" type="sibTrans" cxnId="{C8CC1E24-DCB8-4CE0-A3DC-55D19B78C949}">
      <dgm:prSet/>
      <dgm:spPr/>
      <dgm:t>
        <a:bodyPr/>
        <a:lstStyle/>
        <a:p>
          <a:endParaRPr lang="en-US"/>
        </a:p>
      </dgm:t>
    </dgm:pt>
    <dgm:pt modelId="{017BA5C4-E3E2-45FA-8875-08C66FE2E499}">
      <dgm:prSet custT="1"/>
      <dgm:spPr/>
      <dgm:t>
        <a:bodyPr/>
        <a:lstStyle/>
        <a:p>
          <a:r>
            <a:rPr lang="en-US" sz="2400" dirty="0"/>
            <a:t>Operations are minimally logged.</a:t>
          </a:r>
        </a:p>
      </dgm:t>
    </dgm:pt>
    <dgm:pt modelId="{1809E5DC-EB9A-4919-836E-8B8E22F9D364}" type="parTrans" cxnId="{367DDABD-EEB9-4FF2-A99D-BD67F169A2A6}">
      <dgm:prSet/>
      <dgm:spPr/>
      <dgm:t>
        <a:bodyPr/>
        <a:lstStyle/>
        <a:p>
          <a:endParaRPr lang="en-US"/>
        </a:p>
      </dgm:t>
    </dgm:pt>
    <dgm:pt modelId="{0A52FF1D-DDF1-4EE0-A95E-D9BDD58C9DDE}" type="sibTrans" cxnId="{367DDABD-EEB9-4FF2-A99D-BD67F169A2A6}">
      <dgm:prSet/>
      <dgm:spPr/>
      <dgm:t>
        <a:bodyPr/>
        <a:lstStyle/>
        <a:p>
          <a:endParaRPr lang="en-US"/>
        </a:p>
      </dgm:t>
    </dgm:pt>
    <dgm:pt modelId="{C46CF2FA-61AE-4B3E-990E-287C584C0976}">
      <dgm:prSet custT="1"/>
      <dgm:spPr/>
      <dgm:t>
        <a:bodyPr/>
        <a:lstStyle/>
        <a:p>
          <a:r>
            <a:rPr lang="en-US" sz="2400" dirty="0"/>
            <a:t>Re-created every time SQL Server is started.</a:t>
          </a:r>
        </a:p>
      </dgm:t>
    </dgm:pt>
    <dgm:pt modelId="{D2A0779A-1B70-438E-A4E4-BB5AC92195C6}" type="parTrans" cxnId="{334971EF-A1B3-4AA4-B406-7B5AEBA5D425}">
      <dgm:prSet/>
      <dgm:spPr/>
      <dgm:t>
        <a:bodyPr/>
        <a:lstStyle/>
        <a:p>
          <a:endParaRPr lang="en-US"/>
        </a:p>
      </dgm:t>
    </dgm:pt>
    <dgm:pt modelId="{16338D44-BE16-4F49-A12F-DB689DB99142}" type="sibTrans" cxnId="{334971EF-A1B3-4AA4-B406-7B5AEBA5D425}">
      <dgm:prSet/>
      <dgm:spPr/>
      <dgm:t>
        <a:bodyPr/>
        <a:lstStyle/>
        <a:p>
          <a:endParaRPr lang="en-US"/>
        </a:p>
      </dgm:t>
    </dgm:pt>
    <dgm:pt modelId="{337190E0-1701-4A65-93B4-D872253EA7FD}">
      <dgm:prSet custT="1"/>
      <dgm:spPr/>
      <dgm:t>
        <a:bodyPr/>
        <a:lstStyle/>
        <a:p>
          <a:r>
            <a:rPr lang="en-US" sz="3200" dirty="0"/>
            <a:t>Workload</a:t>
          </a:r>
        </a:p>
      </dgm:t>
    </dgm:pt>
    <dgm:pt modelId="{6F9CF146-A197-47AB-B7F7-48BFF155A271}" type="parTrans" cxnId="{9C2ABAEA-C0C2-4F9E-AE36-6729FAD7C495}">
      <dgm:prSet/>
      <dgm:spPr/>
      <dgm:t>
        <a:bodyPr/>
        <a:lstStyle/>
        <a:p>
          <a:endParaRPr lang="en-US"/>
        </a:p>
      </dgm:t>
    </dgm:pt>
    <dgm:pt modelId="{BBDB79C9-38B6-4E5C-97B1-3F2E4C384E13}" type="sibTrans" cxnId="{9C2ABAEA-C0C2-4F9E-AE36-6729FAD7C495}">
      <dgm:prSet/>
      <dgm:spPr/>
      <dgm:t>
        <a:bodyPr/>
        <a:lstStyle/>
        <a:p>
          <a:endParaRPr lang="en-US"/>
        </a:p>
      </dgm:t>
    </dgm:pt>
    <dgm:pt modelId="{5453A0DB-426E-4D7B-A4CF-DDC6FA198C6D}">
      <dgm:prSet custT="1"/>
      <dgm:spPr/>
      <dgm:t>
        <a:bodyPr/>
        <a:lstStyle/>
        <a:p>
          <a:r>
            <a:rPr lang="en-US" sz="2400" dirty="0"/>
            <a:t>Used for temporary (non-durable) storage.</a:t>
          </a:r>
        </a:p>
      </dgm:t>
    </dgm:pt>
    <dgm:pt modelId="{0EB221C3-A54C-4DF3-B26B-E1EA7B19AB71}" type="parTrans" cxnId="{8A87B0A1-5D29-4504-9DF2-FF6705506C58}">
      <dgm:prSet/>
      <dgm:spPr/>
      <dgm:t>
        <a:bodyPr/>
        <a:lstStyle/>
        <a:p>
          <a:endParaRPr lang="en-US"/>
        </a:p>
      </dgm:t>
    </dgm:pt>
    <dgm:pt modelId="{EA417B57-7F5D-4BEC-82CF-65FB3B018696}" type="sibTrans" cxnId="{8A87B0A1-5D29-4504-9DF2-FF6705506C58}">
      <dgm:prSet/>
      <dgm:spPr/>
      <dgm:t>
        <a:bodyPr/>
        <a:lstStyle/>
        <a:p>
          <a:endParaRPr lang="en-US"/>
        </a:p>
      </dgm:t>
    </dgm:pt>
    <dgm:pt modelId="{749E6B26-780B-4480-89C3-5A20BBDF78EF}">
      <dgm:prSet custT="1"/>
      <dgm:spPr/>
      <dgm:t>
        <a:bodyPr/>
        <a:lstStyle/>
        <a:p>
          <a:r>
            <a:rPr lang="en-US" sz="2400" dirty="0"/>
            <a:t>Object and data frequently being created and destroyed.</a:t>
          </a:r>
        </a:p>
      </dgm:t>
    </dgm:pt>
    <dgm:pt modelId="{81A83B3E-2334-40C3-8795-E4E5D17B1439}" type="parTrans" cxnId="{22B4914F-AB8D-4CFE-87BD-18041C41C3C7}">
      <dgm:prSet/>
      <dgm:spPr/>
      <dgm:t>
        <a:bodyPr/>
        <a:lstStyle/>
        <a:p>
          <a:endParaRPr lang="en-US"/>
        </a:p>
      </dgm:t>
    </dgm:pt>
    <dgm:pt modelId="{DE678A06-FAA1-40EC-820B-A381E6A8B228}" type="sibTrans" cxnId="{22B4914F-AB8D-4CFE-87BD-18041C41C3C7}">
      <dgm:prSet/>
      <dgm:spPr/>
      <dgm:t>
        <a:bodyPr/>
        <a:lstStyle/>
        <a:p>
          <a:endParaRPr lang="en-US"/>
        </a:p>
      </dgm:t>
    </dgm:pt>
    <dgm:pt modelId="{471046A3-D163-4677-963A-97C05BC43610}">
      <dgm:prSet custT="1"/>
      <dgm:spPr/>
      <dgm:t>
        <a:bodyPr/>
        <a:lstStyle/>
        <a:p>
          <a:r>
            <a:rPr lang="en-US" sz="2400" dirty="0"/>
            <a:t>Very high concurrency.</a:t>
          </a:r>
        </a:p>
      </dgm:t>
    </dgm:pt>
    <dgm:pt modelId="{031CB263-830B-4792-95C0-A5C0945755F0}" type="parTrans" cxnId="{38D4D602-E07C-4824-8F8E-A8C196012D93}">
      <dgm:prSet/>
      <dgm:spPr/>
      <dgm:t>
        <a:bodyPr/>
        <a:lstStyle/>
        <a:p>
          <a:endParaRPr lang="en-US"/>
        </a:p>
      </dgm:t>
    </dgm:pt>
    <dgm:pt modelId="{20D750CB-6F9C-4D76-AB0C-CEE37CF5B0FE}" type="sibTrans" cxnId="{38D4D602-E07C-4824-8F8E-A8C196012D93}">
      <dgm:prSet/>
      <dgm:spPr/>
      <dgm:t>
        <a:bodyPr/>
        <a:lstStyle/>
        <a:p>
          <a:endParaRPr lang="en-US"/>
        </a:p>
      </dgm:t>
    </dgm:pt>
    <dgm:pt modelId="{4F5DBEFF-14E5-488D-BA0C-F9D6CB3AE256}">
      <dgm:prSet custT="1"/>
      <dgm:spPr/>
      <dgm:t>
        <a:bodyPr/>
        <a:lstStyle/>
        <a:p>
          <a:r>
            <a:rPr lang="en-US" sz="2400" dirty="0"/>
            <a:t>Backup and restore operations are not allowed on TempDB.</a:t>
          </a:r>
        </a:p>
      </dgm:t>
    </dgm:pt>
    <dgm:pt modelId="{EF4D375E-D198-434D-AFFF-F3E3AEAC47D8}" type="parTrans" cxnId="{31925E09-B391-4F1D-99F0-EC0B6B3CAF05}">
      <dgm:prSet/>
      <dgm:spPr/>
      <dgm:t>
        <a:bodyPr/>
        <a:lstStyle/>
        <a:p>
          <a:endParaRPr lang="en-US"/>
        </a:p>
      </dgm:t>
    </dgm:pt>
    <dgm:pt modelId="{47E29080-9DA0-42EB-A56A-1AB90DE8DE58}" type="sibTrans" cxnId="{31925E09-B391-4F1D-99F0-EC0B6B3CAF05}">
      <dgm:prSet/>
      <dgm:spPr/>
      <dgm:t>
        <a:bodyPr/>
        <a:lstStyle/>
        <a:p>
          <a:endParaRPr lang="en-US"/>
        </a:p>
      </dgm:t>
    </dgm:pt>
    <dgm:pt modelId="{D50D3664-CF83-476D-9019-E70115036B9B}" type="pres">
      <dgm:prSet presAssocID="{DCD90FF5-EA7A-4223-9B76-08522CFA8476}" presName="Name0" presStyleCnt="0">
        <dgm:presLayoutVars>
          <dgm:dir/>
          <dgm:animLvl val="lvl"/>
          <dgm:resizeHandles val="exact"/>
        </dgm:presLayoutVars>
      </dgm:prSet>
      <dgm:spPr/>
    </dgm:pt>
    <dgm:pt modelId="{6FDD40F1-6717-49CA-AFEE-4C22CD0F9081}" type="pres">
      <dgm:prSet presAssocID="{DE836A39-3309-4F03-84BF-F54E315C7B63}" presName="composite" presStyleCnt="0"/>
      <dgm:spPr/>
    </dgm:pt>
    <dgm:pt modelId="{50052F88-BF83-4BB5-8A36-D95206B2F8D9}" type="pres">
      <dgm:prSet presAssocID="{DE836A39-3309-4F03-84BF-F54E315C7B63}" presName="parTx" presStyleLbl="alignNode1" presStyleIdx="0" presStyleCnt="2">
        <dgm:presLayoutVars>
          <dgm:chMax val="0"/>
          <dgm:chPref val="0"/>
          <dgm:bulletEnabled val="1"/>
        </dgm:presLayoutVars>
      </dgm:prSet>
      <dgm:spPr/>
    </dgm:pt>
    <dgm:pt modelId="{E7655920-1728-4783-9E97-641CC029809F}" type="pres">
      <dgm:prSet presAssocID="{DE836A39-3309-4F03-84BF-F54E315C7B63}" presName="desTx" presStyleLbl="alignAccFollowNode1" presStyleIdx="0" presStyleCnt="2">
        <dgm:presLayoutVars>
          <dgm:bulletEnabled val="1"/>
        </dgm:presLayoutVars>
      </dgm:prSet>
      <dgm:spPr/>
    </dgm:pt>
    <dgm:pt modelId="{C552EE6A-98CE-401D-8D3C-788FC6DAF6C3}" type="pres">
      <dgm:prSet presAssocID="{16378B24-9CC4-4286-A3E0-34500F5BDA5C}" presName="space" presStyleCnt="0"/>
      <dgm:spPr/>
    </dgm:pt>
    <dgm:pt modelId="{1C740E75-4C8A-462D-BF8F-ACB86B044E96}" type="pres">
      <dgm:prSet presAssocID="{337190E0-1701-4A65-93B4-D872253EA7FD}" presName="composite" presStyleCnt="0"/>
      <dgm:spPr/>
    </dgm:pt>
    <dgm:pt modelId="{59E3F966-53BB-411E-AE8E-304FB03854D0}" type="pres">
      <dgm:prSet presAssocID="{337190E0-1701-4A65-93B4-D872253EA7FD}" presName="parTx" presStyleLbl="alignNode1" presStyleIdx="1" presStyleCnt="2">
        <dgm:presLayoutVars>
          <dgm:chMax val="0"/>
          <dgm:chPref val="0"/>
          <dgm:bulletEnabled val="1"/>
        </dgm:presLayoutVars>
      </dgm:prSet>
      <dgm:spPr/>
    </dgm:pt>
    <dgm:pt modelId="{88D7E1DB-0D5C-4A7F-95B3-A7E722384770}" type="pres">
      <dgm:prSet presAssocID="{337190E0-1701-4A65-93B4-D872253EA7FD}" presName="desTx" presStyleLbl="alignAccFollowNode1" presStyleIdx="1" presStyleCnt="2">
        <dgm:presLayoutVars>
          <dgm:bulletEnabled val="1"/>
        </dgm:presLayoutVars>
      </dgm:prSet>
      <dgm:spPr/>
    </dgm:pt>
  </dgm:ptLst>
  <dgm:cxnLst>
    <dgm:cxn modelId="{38D4D602-E07C-4824-8F8E-A8C196012D93}" srcId="{337190E0-1701-4A65-93B4-D872253EA7FD}" destId="{471046A3-D163-4677-963A-97C05BC43610}" srcOrd="2" destOrd="0" parTransId="{031CB263-830B-4792-95C0-A5C0945755F0}" sibTransId="{20D750CB-6F9C-4D76-AB0C-CEE37CF5B0FE}"/>
    <dgm:cxn modelId="{31925E09-B391-4F1D-99F0-EC0B6B3CAF05}" srcId="{337190E0-1701-4A65-93B4-D872253EA7FD}" destId="{4F5DBEFF-14E5-488D-BA0C-F9D6CB3AE256}" srcOrd="3" destOrd="0" parTransId="{EF4D375E-D198-434D-AFFF-F3E3AEAC47D8}" sibTransId="{47E29080-9DA0-42EB-A56A-1AB90DE8DE58}"/>
    <dgm:cxn modelId="{4508E914-AA3D-4F77-BB61-4BD8F0309A71}" type="presOf" srcId="{017BA5C4-E3E2-45FA-8875-08C66FE2E499}" destId="{E7655920-1728-4783-9E97-641CC029809F}" srcOrd="0" destOrd="1" presId="urn:microsoft.com/office/officeart/2005/8/layout/hList1"/>
    <dgm:cxn modelId="{C8CC1E24-DCB8-4CE0-A3DC-55D19B78C949}" srcId="{DE836A39-3309-4F03-84BF-F54E315C7B63}" destId="{A5E80232-DB7B-4E7B-B7E1-032B8112E4E5}" srcOrd="0" destOrd="0" parTransId="{1A0D18D4-2726-43F3-B624-75E584582522}" sibTransId="{51B3763D-A75D-46E4-9D3B-00C6218A3EEA}"/>
    <dgm:cxn modelId="{DABAD42D-EA51-4CDE-8B70-D6457B21A83B}" type="presOf" srcId="{5453A0DB-426E-4D7B-A4CF-DDC6FA198C6D}" destId="{88D7E1DB-0D5C-4A7F-95B3-A7E722384770}" srcOrd="0" destOrd="0" presId="urn:microsoft.com/office/officeart/2005/8/layout/hList1"/>
    <dgm:cxn modelId="{75FBE532-3037-4745-96FF-D67AB611623E}" srcId="{DCD90FF5-EA7A-4223-9B76-08522CFA8476}" destId="{DE836A39-3309-4F03-84BF-F54E315C7B63}" srcOrd="0" destOrd="0" parTransId="{D4EFA143-CC59-4748-851D-631C8E859470}" sibTransId="{16378B24-9CC4-4286-A3E0-34500F5BDA5C}"/>
    <dgm:cxn modelId="{B860CF34-64AC-4B65-B053-1FAFE610341B}" type="presOf" srcId="{471046A3-D163-4677-963A-97C05BC43610}" destId="{88D7E1DB-0D5C-4A7F-95B3-A7E722384770}" srcOrd="0" destOrd="2" presId="urn:microsoft.com/office/officeart/2005/8/layout/hList1"/>
    <dgm:cxn modelId="{D1941235-CF3F-4248-97F5-D1CFDB8E609C}" type="presOf" srcId="{DCD90FF5-EA7A-4223-9B76-08522CFA8476}" destId="{D50D3664-CF83-476D-9019-E70115036B9B}" srcOrd="0" destOrd="0" presId="urn:microsoft.com/office/officeart/2005/8/layout/hList1"/>
    <dgm:cxn modelId="{76AB1B46-0F8B-400E-9C91-670811302C9C}" type="presOf" srcId="{C46CF2FA-61AE-4B3E-990E-287C584C0976}" destId="{E7655920-1728-4783-9E97-641CC029809F}" srcOrd="0" destOrd="2" presId="urn:microsoft.com/office/officeart/2005/8/layout/hList1"/>
    <dgm:cxn modelId="{4E4C2169-7DCF-470B-9BDF-AFC44D378B39}" type="presOf" srcId="{DE836A39-3309-4F03-84BF-F54E315C7B63}" destId="{50052F88-BF83-4BB5-8A36-D95206B2F8D9}" srcOrd="0" destOrd="0" presId="urn:microsoft.com/office/officeart/2005/8/layout/hList1"/>
    <dgm:cxn modelId="{55B1854F-7787-4340-BCC9-E81AAE16ADF1}" type="presOf" srcId="{337190E0-1701-4A65-93B4-D872253EA7FD}" destId="{59E3F966-53BB-411E-AE8E-304FB03854D0}" srcOrd="0" destOrd="0" presId="urn:microsoft.com/office/officeart/2005/8/layout/hList1"/>
    <dgm:cxn modelId="{22B4914F-AB8D-4CFE-87BD-18041C41C3C7}" srcId="{337190E0-1701-4A65-93B4-D872253EA7FD}" destId="{749E6B26-780B-4480-89C3-5A20BBDF78EF}" srcOrd="1" destOrd="0" parTransId="{81A83B3E-2334-40C3-8795-E4E5D17B1439}" sibTransId="{DE678A06-FAA1-40EC-820B-A381E6A8B228}"/>
    <dgm:cxn modelId="{8A87B0A1-5D29-4504-9DF2-FF6705506C58}" srcId="{337190E0-1701-4A65-93B4-D872253EA7FD}" destId="{5453A0DB-426E-4D7B-A4CF-DDC6FA198C6D}" srcOrd="0" destOrd="0" parTransId="{0EB221C3-A54C-4DF3-B26B-E1EA7B19AB71}" sibTransId="{EA417B57-7F5D-4BEC-82CF-65FB3B018696}"/>
    <dgm:cxn modelId="{367DDABD-EEB9-4FF2-A99D-BD67F169A2A6}" srcId="{DE836A39-3309-4F03-84BF-F54E315C7B63}" destId="{017BA5C4-E3E2-45FA-8875-08C66FE2E499}" srcOrd="1" destOrd="0" parTransId="{1809E5DC-EB9A-4919-836E-8B8E22F9D364}" sibTransId="{0A52FF1D-DDF1-4EE0-A95E-D9BDD58C9DDE}"/>
    <dgm:cxn modelId="{2086F3D8-86EE-4FD2-9275-E601AD74B61C}" type="presOf" srcId="{4F5DBEFF-14E5-488D-BA0C-F9D6CB3AE256}" destId="{88D7E1DB-0D5C-4A7F-95B3-A7E722384770}" srcOrd="0" destOrd="3" presId="urn:microsoft.com/office/officeart/2005/8/layout/hList1"/>
    <dgm:cxn modelId="{9A2B7BE0-B58D-47FD-8102-052A894A0890}" type="presOf" srcId="{749E6B26-780B-4480-89C3-5A20BBDF78EF}" destId="{88D7E1DB-0D5C-4A7F-95B3-A7E722384770}" srcOrd="0" destOrd="1" presId="urn:microsoft.com/office/officeart/2005/8/layout/hList1"/>
    <dgm:cxn modelId="{9C2ABAEA-C0C2-4F9E-AE36-6729FAD7C495}" srcId="{DCD90FF5-EA7A-4223-9B76-08522CFA8476}" destId="{337190E0-1701-4A65-93B4-D872253EA7FD}" srcOrd="1" destOrd="0" parTransId="{6F9CF146-A197-47AB-B7F7-48BFF155A271}" sibTransId="{BBDB79C9-38B6-4E5C-97B1-3F2E4C384E13}"/>
    <dgm:cxn modelId="{334971EF-A1B3-4AA4-B406-7B5AEBA5D425}" srcId="{DE836A39-3309-4F03-84BF-F54E315C7B63}" destId="{C46CF2FA-61AE-4B3E-990E-287C584C0976}" srcOrd="2" destOrd="0" parTransId="{D2A0779A-1B70-438E-A4E4-BB5AC92195C6}" sibTransId="{16338D44-BE16-4F49-A12F-DB689DB99142}"/>
    <dgm:cxn modelId="{06CC97F5-1A5C-415C-8103-C60DEE3E7306}" type="presOf" srcId="{A5E80232-DB7B-4E7B-B7E1-032B8112E4E5}" destId="{E7655920-1728-4783-9E97-641CC029809F}" srcOrd="0" destOrd="0" presId="urn:microsoft.com/office/officeart/2005/8/layout/hList1"/>
    <dgm:cxn modelId="{64562699-31F7-4D19-9EB2-F1C981FE1CB0}" type="presParOf" srcId="{D50D3664-CF83-476D-9019-E70115036B9B}" destId="{6FDD40F1-6717-49CA-AFEE-4C22CD0F9081}" srcOrd="0" destOrd="0" presId="urn:microsoft.com/office/officeart/2005/8/layout/hList1"/>
    <dgm:cxn modelId="{4698B901-E472-4B7B-84D6-C9EB764AC63D}" type="presParOf" srcId="{6FDD40F1-6717-49CA-AFEE-4C22CD0F9081}" destId="{50052F88-BF83-4BB5-8A36-D95206B2F8D9}" srcOrd="0" destOrd="0" presId="urn:microsoft.com/office/officeart/2005/8/layout/hList1"/>
    <dgm:cxn modelId="{DB0B9B27-7991-4217-B19C-9403F4C7CD5D}" type="presParOf" srcId="{6FDD40F1-6717-49CA-AFEE-4C22CD0F9081}" destId="{E7655920-1728-4783-9E97-641CC029809F}" srcOrd="1" destOrd="0" presId="urn:microsoft.com/office/officeart/2005/8/layout/hList1"/>
    <dgm:cxn modelId="{2E700058-4CA0-489A-8E94-B85EE2935935}" type="presParOf" srcId="{D50D3664-CF83-476D-9019-E70115036B9B}" destId="{C552EE6A-98CE-401D-8D3C-788FC6DAF6C3}" srcOrd="1" destOrd="0" presId="urn:microsoft.com/office/officeart/2005/8/layout/hList1"/>
    <dgm:cxn modelId="{4408D0E5-C523-456F-8A52-84F67E4E3D4D}" type="presParOf" srcId="{D50D3664-CF83-476D-9019-E70115036B9B}" destId="{1C740E75-4C8A-462D-BF8F-ACB86B044E96}" srcOrd="2" destOrd="0" presId="urn:microsoft.com/office/officeart/2005/8/layout/hList1"/>
    <dgm:cxn modelId="{7EE81C1D-F7C8-4856-B862-0FF16DA4B984}" type="presParOf" srcId="{1C740E75-4C8A-462D-BF8F-ACB86B044E96}" destId="{59E3F966-53BB-411E-AE8E-304FB03854D0}" srcOrd="0" destOrd="0" presId="urn:microsoft.com/office/officeart/2005/8/layout/hList1"/>
    <dgm:cxn modelId="{F76CCEF8-5110-4D96-B66A-11E4ACA582BE}" type="presParOf" srcId="{1C740E75-4C8A-462D-BF8F-ACB86B044E96}" destId="{88D7E1DB-0D5C-4A7F-95B3-A7E72238477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74E31D-C529-403D-AC76-50C5CE4997EC}" type="doc">
      <dgm:prSet loTypeId="urn:microsoft.com/office/officeart/2005/8/layout/vList5" loCatId="list" qsTypeId="urn:microsoft.com/office/officeart/2005/8/quickstyle/simple1" qsCatId="simple" csTypeId="urn:microsoft.com/office/officeart/2005/8/colors/accent5_2" csCatId="accent5" phldr="1"/>
      <dgm:spPr/>
      <dgm:t>
        <a:bodyPr/>
        <a:lstStyle/>
        <a:p>
          <a:endParaRPr lang="en-US"/>
        </a:p>
      </dgm:t>
    </dgm:pt>
    <dgm:pt modelId="{A7C492CD-EAB0-4FED-9396-DE1F9F6CB5A0}">
      <dgm:prSet/>
      <dgm:spPr/>
      <dgm:t>
        <a:bodyPr/>
        <a:lstStyle/>
        <a:p>
          <a:r>
            <a:rPr lang="en-US" baseline="0" dirty="0"/>
            <a:t>Temporary user objects</a:t>
          </a:r>
          <a:endParaRPr lang="en-US" dirty="0"/>
        </a:p>
      </dgm:t>
    </dgm:pt>
    <dgm:pt modelId="{9ABB33C0-F512-4819-B143-E69A90D476B5}" type="parTrans" cxnId="{F73CCDF5-49D2-4EFD-846B-60430BEA845A}">
      <dgm:prSet/>
      <dgm:spPr/>
      <dgm:t>
        <a:bodyPr/>
        <a:lstStyle/>
        <a:p>
          <a:endParaRPr lang="en-US"/>
        </a:p>
      </dgm:t>
    </dgm:pt>
    <dgm:pt modelId="{6329659F-5CC5-4855-8F87-D3C737DBD6BF}" type="sibTrans" cxnId="{F73CCDF5-49D2-4EFD-846B-60430BEA845A}">
      <dgm:prSet/>
      <dgm:spPr/>
      <dgm:t>
        <a:bodyPr/>
        <a:lstStyle/>
        <a:p>
          <a:endParaRPr lang="en-US"/>
        </a:p>
      </dgm:t>
    </dgm:pt>
    <dgm:pt modelId="{9DBA518B-8AA9-4FB1-A324-0CCE984B4AFA}">
      <dgm:prSet custT="1"/>
      <dgm:spPr/>
      <dgm:t>
        <a:bodyPr/>
        <a:lstStyle/>
        <a:p>
          <a:r>
            <a:rPr lang="en-US" sz="1800" baseline="0" dirty="0"/>
            <a:t>Global or local temporary tables and indexes</a:t>
          </a:r>
          <a:endParaRPr lang="en-US" sz="1800" dirty="0"/>
        </a:p>
      </dgm:t>
    </dgm:pt>
    <dgm:pt modelId="{0760BBC0-A45D-480A-99F4-B8CB0420CAA6}" type="parTrans" cxnId="{76CC47A8-4BAD-4E56-A62A-1F9A2F3A4D33}">
      <dgm:prSet/>
      <dgm:spPr/>
      <dgm:t>
        <a:bodyPr/>
        <a:lstStyle/>
        <a:p>
          <a:endParaRPr lang="en-US"/>
        </a:p>
      </dgm:t>
    </dgm:pt>
    <dgm:pt modelId="{26CD1A15-7D5D-49AC-85AB-2283AE74D58C}" type="sibTrans" cxnId="{76CC47A8-4BAD-4E56-A62A-1F9A2F3A4D33}">
      <dgm:prSet/>
      <dgm:spPr/>
      <dgm:t>
        <a:bodyPr/>
        <a:lstStyle/>
        <a:p>
          <a:endParaRPr lang="en-US"/>
        </a:p>
      </dgm:t>
    </dgm:pt>
    <dgm:pt modelId="{238D225D-88E6-4149-8294-61A67C9E27C7}">
      <dgm:prSet custT="1"/>
      <dgm:spPr/>
      <dgm:t>
        <a:bodyPr/>
        <a:lstStyle/>
        <a:p>
          <a:r>
            <a:rPr lang="en-US" sz="1800" baseline="0" dirty="0"/>
            <a:t>Temporary stored procedures</a:t>
          </a:r>
          <a:endParaRPr lang="en-US" sz="1800" dirty="0"/>
        </a:p>
      </dgm:t>
    </dgm:pt>
    <dgm:pt modelId="{C60619BC-D45A-4077-9960-B7FA0EFB523B}" type="parTrans" cxnId="{916F8D82-CE23-4C4D-9D00-E8EE09CCF955}">
      <dgm:prSet/>
      <dgm:spPr/>
      <dgm:t>
        <a:bodyPr/>
        <a:lstStyle/>
        <a:p>
          <a:endParaRPr lang="en-US"/>
        </a:p>
      </dgm:t>
    </dgm:pt>
    <dgm:pt modelId="{55AFD1D4-FC00-4691-A222-6B4ED0F07C6A}" type="sibTrans" cxnId="{916F8D82-CE23-4C4D-9D00-E8EE09CCF955}">
      <dgm:prSet/>
      <dgm:spPr/>
      <dgm:t>
        <a:bodyPr/>
        <a:lstStyle/>
        <a:p>
          <a:endParaRPr lang="en-US"/>
        </a:p>
      </dgm:t>
    </dgm:pt>
    <dgm:pt modelId="{65CEB372-B9DE-4E55-9337-F45BD1C4614F}">
      <dgm:prSet custT="1"/>
      <dgm:spPr/>
      <dgm:t>
        <a:bodyPr/>
        <a:lstStyle/>
        <a:p>
          <a:r>
            <a:rPr lang="en-US" sz="1800" baseline="0" dirty="0"/>
            <a:t>Table variables</a:t>
          </a:r>
          <a:endParaRPr lang="en-US" sz="1800" dirty="0"/>
        </a:p>
      </dgm:t>
    </dgm:pt>
    <dgm:pt modelId="{A3091423-43F5-45DF-918F-A97038A17818}" type="parTrans" cxnId="{9CBBE898-9EE9-4E89-9371-FEB3BF18A173}">
      <dgm:prSet/>
      <dgm:spPr/>
      <dgm:t>
        <a:bodyPr/>
        <a:lstStyle/>
        <a:p>
          <a:endParaRPr lang="en-US"/>
        </a:p>
      </dgm:t>
    </dgm:pt>
    <dgm:pt modelId="{B5A04C4F-F478-4042-8235-A1013AAD4BFE}" type="sibTrans" cxnId="{9CBBE898-9EE9-4E89-9371-FEB3BF18A173}">
      <dgm:prSet/>
      <dgm:spPr/>
      <dgm:t>
        <a:bodyPr/>
        <a:lstStyle/>
        <a:p>
          <a:endParaRPr lang="en-US"/>
        </a:p>
      </dgm:t>
    </dgm:pt>
    <dgm:pt modelId="{D0D826C2-600F-4093-BC1A-18C65D82742C}">
      <dgm:prSet custT="1"/>
      <dgm:spPr/>
      <dgm:t>
        <a:bodyPr/>
        <a:lstStyle/>
        <a:p>
          <a:r>
            <a:rPr lang="en-US" sz="1800" baseline="0" dirty="0"/>
            <a:t>Tables returned in table-valued functions</a:t>
          </a:r>
          <a:endParaRPr lang="en-US" sz="1800" dirty="0"/>
        </a:p>
      </dgm:t>
    </dgm:pt>
    <dgm:pt modelId="{B006E4A6-1D09-40D4-B7DB-07023A50B81C}" type="parTrans" cxnId="{5F5F56AB-2D1B-4E4B-84E6-728AD71BD336}">
      <dgm:prSet/>
      <dgm:spPr/>
      <dgm:t>
        <a:bodyPr/>
        <a:lstStyle/>
        <a:p>
          <a:endParaRPr lang="en-US"/>
        </a:p>
      </dgm:t>
    </dgm:pt>
    <dgm:pt modelId="{49875D2D-26C9-4CF9-B775-B65BC06978B0}" type="sibTrans" cxnId="{5F5F56AB-2D1B-4E4B-84E6-728AD71BD336}">
      <dgm:prSet/>
      <dgm:spPr/>
      <dgm:t>
        <a:bodyPr/>
        <a:lstStyle/>
        <a:p>
          <a:endParaRPr lang="en-US"/>
        </a:p>
      </dgm:t>
    </dgm:pt>
    <dgm:pt modelId="{8F7BF719-AC76-46B8-8CF1-4FD3B594CA71}">
      <dgm:prSet/>
      <dgm:spPr/>
      <dgm:t>
        <a:bodyPr/>
        <a:lstStyle/>
        <a:p>
          <a:r>
            <a:rPr lang="en-US" baseline="0" dirty="0"/>
            <a:t>Internal objects </a:t>
          </a:r>
          <a:endParaRPr lang="en-US" dirty="0"/>
        </a:p>
      </dgm:t>
    </dgm:pt>
    <dgm:pt modelId="{54DC54A1-B6BD-4353-8F43-A1FF9E14CC1C}" type="parTrans" cxnId="{569033D9-830B-4DB6-A2D4-7956660A21A6}">
      <dgm:prSet/>
      <dgm:spPr/>
      <dgm:t>
        <a:bodyPr/>
        <a:lstStyle/>
        <a:p>
          <a:endParaRPr lang="en-US"/>
        </a:p>
      </dgm:t>
    </dgm:pt>
    <dgm:pt modelId="{1E1CD749-9EBC-4161-8521-215E4A22D257}" type="sibTrans" cxnId="{569033D9-830B-4DB6-A2D4-7956660A21A6}">
      <dgm:prSet/>
      <dgm:spPr/>
      <dgm:t>
        <a:bodyPr/>
        <a:lstStyle/>
        <a:p>
          <a:endParaRPr lang="en-US"/>
        </a:p>
      </dgm:t>
    </dgm:pt>
    <dgm:pt modelId="{D512C06E-ED5A-4631-83F4-A69A93EE1934}">
      <dgm:prSet custT="1"/>
      <dgm:spPr/>
      <dgm:t>
        <a:bodyPr/>
        <a:lstStyle/>
        <a:p>
          <a:r>
            <a:rPr lang="en-US" sz="1800" baseline="0" dirty="0"/>
            <a:t>Worktables to store intermediate results for spools, cursors, sorts, and temporary LOB storage.</a:t>
          </a:r>
          <a:endParaRPr lang="en-US" sz="1800" dirty="0"/>
        </a:p>
      </dgm:t>
    </dgm:pt>
    <dgm:pt modelId="{3A90B544-CBD5-4ECC-9827-FE8DB7823369}" type="parTrans" cxnId="{52069C64-0550-4058-A05A-F0FC4B0517A4}">
      <dgm:prSet/>
      <dgm:spPr/>
      <dgm:t>
        <a:bodyPr/>
        <a:lstStyle/>
        <a:p>
          <a:endParaRPr lang="en-US"/>
        </a:p>
      </dgm:t>
    </dgm:pt>
    <dgm:pt modelId="{4BEEC7D9-2299-4890-A812-628C4BEDABAC}" type="sibTrans" cxnId="{52069C64-0550-4058-A05A-F0FC4B0517A4}">
      <dgm:prSet/>
      <dgm:spPr/>
      <dgm:t>
        <a:bodyPr/>
        <a:lstStyle/>
        <a:p>
          <a:endParaRPr lang="en-US"/>
        </a:p>
      </dgm:t>
    </dgm:pt>
    <dgm:pt modelId="{97FF3DA0-21EA-43D1-B4ED-DB075A709C40}">
      <dgm:prSet custT="1"/>
      <dgm:spPr/>
      <dgm:t>
        <a:bodyPr/>
        <a:lstStyle/>
        <a:p>
          <a:r>
            <a:rPr lang="en-US" sz="1800" baseline="0" dirty="0"/>
            <a:t>Work files for hash join or hash aggregate operations.</a:t>
          </a:r>
          <a:endParaRPr lang="en-US" sz="1800" dirty="0"/>
        </a:p>
      </dgm:t>
    </dgm:pt>
    <dgm:pt modelId="{35697707-432F-433B-ACA6-B9C312DF7518}" type="parTrans" cxnId="{8E7DF8E2-4DCE-42C5-843B-86F3B3F2582C}">
      <dgm:prSet/>
      <dgm:spPr/>
      <dgm:t>
        <a:bodyPr/>
        <a:lstStyle/>
        <a:p>
          <a:endParaRPr lang="en-US"/>
        </a:p>
      </dgm:t>
    </dgm:pt>
    <dgm:pt modelId="{865967F7-5176-444E-BD65-C8727E33F827}" type="sibTrans" cxnId="{8E7DF8E2-4DCE-42C5-843B-86F3B3F2582C}">
      <dgm:prSet/>
      <dgm:spPr/>
      <dgm:t>
        <a:bodyPr/>
        <a:lstStyle/>
        <a:p>
          <a:endParaRPr lang="en-US"/>
        </a:p>
      </dgm:t>
    </dgm:pt>
    <dgm:pt modelId="{2CC627DF-7F70-488F-92AC-983780487FD0}">
      <dgm:prSet/>
      <dgm:spPr/>
      <dgm:t>
        <a:bodyPr/>
        <a:lstStyle/>
        <a:p>
          <a:r>
            <a:rPr lang="en-US" baseline="0" dirty="0"/>
            <a:t>Version stores </a:t>
          </a:r>
          <a:endParaRPr lang="en-US" dirty="0"/>
        </a:p>
      </dgm:t>
    </dgm:pt>
    <dgm:pt modelId="{E1EC9124-7FD7-445D-9202-3069AB01D35D}" type="parTrans" cxnId="{FC3F5D4A-EF8F-4BA5-9F24-959636141E84}">
      <dgm:prSet/>
      <dgm:spPr/>
      <dgm:t>
        <a:bodyPr/>
        <a:lstStyle/>
        <a:p>
          <a:endParaRPr lang="en-US"/>
        </a:p>
      </dgm:t>
    </dgm:pt>
    <dgm:pt modelId="{02357563-8CE1-427C-81D9-4931996B3D0E}" type="sibTrans" cxnId="{FC3F5D4A-EF8F-4BA5-9F24-959636141E84}">
      <dgm:prSet/>
      <dgm:spPr/>
      <dgm:t>
        <a:bodyPr/>
        <a:lstStyle/>
        <a:p>
          <a:endParaRPr lang="en-US"/>
        </a:p>
      </dgm:t>
    </dgm:pt>
    <dgm:pt modelId="{2E1DE7CF-9CA4-4438-B459-537CE09989B9}">
      <dgm:prSet custT="1"/>
      <dgm:spPr/>
      <dgm:t>
        <a:bodyPr/>
        <a:lstStyle/>
        <a:p>
          <a:r>
            <a:rPr lang="en-US" sz="1800" baseline="0" dirty="0"/>
            <a:t>Common row version store and online-index-build version store</a:t>
          </a:r>
          <a:endParaRPr lang="en-US" sz="1800" dirty="0"/>
        </a:p>
      </dgm:t>
    </dgm:pt>
    <dgm:pt modelId="{44EF7E84-5862-4BDF-ADD5-5FEFC970F068}" type="parTrans" cxnId="{AAF788FE-AA15-44CA-A8AC-81C26348E5A2}">
      <dgm:prSet/>
      <dgm:spPr/>
      <dgm:t>
        <a:bodyPr/>
        <a:lstStyle/>
        <a:p>
          <a:endParaRPr lang="en-US"/>
        </a:p>
      </dgm:t>
    </dgm:pt>
    <dgm:pt modelId="{FBEB2248-2D81-429F-BB0A-4AC382A907B2}" type="sibTrans" cxnId="{AAF788FE-AA15-44CA-A8AC-81C26348E5A2}">
      <dgm:prSet/>
      <dgm:spPr/>
      <dgm:t>
        <a:bodyPr/>
        <a:lstStyle/>
        <a:p>
          <a:endParaRPr lang="en-US"/>
        </a:p>
      </dgm:t>
    </dgm:pt>
    <dgm:pt modelId="{66C89517-D24D-4885-8B43-4FC001A8F62B}">
      <dgm:prSet custT="1"/>
      <dgm:spPr/>
      <dgm:t>
        <a:bodyPr/>
        <a:lstStyle/>
        <a:p>
          <a:r>
            <a:rPr lang="en-US" sz="1800" dirty="0"/>
            <a:t>Version stores can be moved to user databases by enabling Accelerated Database Recovery (ADR) in SQL Server 2019 </a:t>
          </a:r>
        </a:p>
      </dgm:t>
    </dgm:pt>
    <dgm:pt modelId="{E40DF840-0413-4D3B-B63A-06C8D4EDD6D6}" type="parTrans" cxnId="{88A6D51A-DAF2-44F7-848B-35856950C5E5}">
      <dgm:prSet/>
      <dgm:spPr/>
      <dgm:t>
        <a:bodyPr/>
        <a:lstStyle/>
        <a:p>
          <a:endParaRPr lang="en-US"/>
        </a:p>
      </dgm:t>
    </dgm:pt>
    <dgm:pt modelId="{86ADB136-A286-4D64-9471-8D1459AA8A17}" type="sibTrans" cxnId="{88A6D51A-DAF2-44F7-848B-35856950C5E5}">
      <dgm:prSet/>
      <dgm:spPr/>
      <dgm:t>
        <a:bodyPr/>
        <a:lstStyle/>
        <a:p>
          <a:endParaRPr lang="en-US"/>
        </a:p>
      </dgm:t>
    </dgm:pt>
    <dgm:pt modelId="{22893709-E9EC-4614-B124-E6D1182940A6}" type="pres">
      <dgm:prSet presAssocID="{4174E31D-C529-403D-AC76-50C5CE4997EC}" presName="Name0" presStyleCnt="0">
        <dgm:presLayoutVars>
          <dgm:dir/>
          <dgm:animLvl val="lvl"/>
          <dgm:resizeHandles val="exact"/>
        </dgm:presLayoutVars>
      </dgm:prSet>
      <dgm:spPr/>
    </dgm:pt>
    <dgm:pt modelId="{4F72724F-95D4-4100-8A18-2BD35BBDC354}" type="pres">
      <dgm:prSet presAssocID="{A7C492CD-EAB0-4FED-9396-DE1F9F6CB5A0}" presName="linNode" presStyleCnt="0"/>
      <dgm:spPr/>
    </dgm:pt>
    <dgm:pt modelId="{4E96B2B8-6208-4F6B-9690-912A909F316F}" type="pres">
      <dgm:prSet presAssocID="{A7C492CD-EAB0-4FED-9396-DE1F9F6CB5A0}" presName="parentText" presStyleLbl="node1" presStyleIdx="0" presStyleCnt="3" custScaleX="64984" custLinFactNeighborX="-8321" custLinFactNeighborY="1192">
        <dgm:presLayoutVars>
          <dgm:chMax val="1"/>
          <dgm:bulletEnabled val="1"/>
        </dgm:presLayoutVars>
      </dgm:prSet>
      <dgm:spPr/>
    </dgm:pt>
    <dgm:pt modelId="{4BB7A34F-A809-42F9-8833-0BB6817FBEE5}" type="pres">
      <dgm:prSet presAssocID="{A7C492CD-EAB0-4FED-9396-DE1F9F6CB5A0}" presName="descendantText" presStyleLbl="alignAccFollowNode1" presStyleIdx="0" presStyleCnt="3" custScaleX="113587" custScaleY="118233" custLinFactNeighborX="-3503" custLinFactNeighborY="1835">
        <dgm:presLayoutVars>
          <dgm:bulletEnabled val="1"/>
        </dgm:presLayoutVars>
      </dgm:prSet>
      <dgm:spPr/>
    </dgm:pt>
    <dgm:pt modelId="{070CE7F1-C6F2-4A14-9CE5-6F5AAD50763B}" type="pres">
      <dgm:prSet presAssocID="{6329659F-5CC5-4855-8F87-D3C737DBD6BF}" presName="sp" presStyleCnt="0"/>
      <dgm:spPr/>
    </dgm:pt>
    <dgm:pt modelId="{2A6F49F2-0199-4DDD-9E7C-64E09F107A20}" type="pres">
      <dgm:prSet presAssocID="{8F7BF719-AC76-46B8-8CF1-4FD3B594CA71}" presName="linNode" presStyleCnt="0"/>
      <dgm:spPr/>
    </dgm:pt>
    <dgm:pt modelId="{08136A82-1FB7-4253-BE5E-94BB1DE3D541}" type="pres">
      <dgm:prSet presAssocID="{8F7BF719-AC76-46B8-8CF1-4FD3B594CA71}" presName="parentText" presStyleLbl="node1" presStyleIdx="1" presStyleCnt="3" custScaleX="64984" custLinFactNeighborX="-8321" custLinFactNeighborY="1192">
        <dgm:presLayoutVars>
          <dgm:chMax val="1"/>
          <dgm:bulletEnabled val="1"/>
        </dgm:presLayoutVars>
      </dgm:prSet>
      <dgm:spPr/>
    </dgm:pt>
    <dgm:pt modelId="{B27F3B0D-D925-4031-91F4-CE94A9E550CA}" type="pres">
      <dgm:prSet presAssocID="{8F7BF719-AC76-46B8-8CF1-4FD3B594CA71}" presName="descendantText" presStyleLbl="alignAccFollowNode1" presStyleIdx="1" presStyleCnt="3" custScaleX="113587" custLinFactNeighborX="-3503" custLinFactNeighborY="1835">
        <dgm:presLayoutVars>
          <dgm:bulletEnabled val="1"/>
        </dgm:presLayoutVars>
      </dgm:prSet>
      <dgm:spPr/>
    </dgm:pt>
    <dgm:pt modelId="{AA5B09EF-ED89-4CDB-8B2F-65E68454F8B1}" type="pres">
      <dgm:prSet presAssocID="{1E1CD749-9EBC-4161-8521-215E4A22D257}" presName="sp" presStyleCnt="0"/>
      <dgm:spPr/>
    </dgm:pt>
    <dgm:pt modelId="{31E94ED6-BCE4-4A2D-B80B-3B82D9A26A32}" type="pres">
      <dgm:prSet presAssocID="{2CC627DF-7F70-488F-92AC-983780487FD0}" presName="linNode" presStyleCnt="0"/>
      <dgm:spPr/>
    </dgm:pt>
    <dgm:pt modelId="{FDD51701-DC5C-45A6-920F-9105644A9278}" type="pres">
      <dgm:prSet presAssocID="{2CC627DF-7F70-488F-92AC-983780487FD0}" presName="parentText" presStyleLbl="node1" presStyleIdx="2" presStyleCnt="3" custScaleX="64984" custLinFactNeighborX="-8321" custLinFactNeighborY="1192">
        <dgm:presLayoutVars>
          <dgm:chMax val="1"/>
          <dgm:bulletEnabled val="1"/>
        </dgm:presLayoutVars>
      </dgm:prSet>
      <dgm:spPr/>
    </dgm:pt>
    <dgm:pt modelId="{E8FBC572-98AD-4A63-AAF8-0E6AEC369C3B}" type="pres">
      <dgm:prSet presAssocID="{2CC627DF-7F70-488F-92AC-983780487FD0}" presName="descendantText" presStyleLbl="alignAccFollowNode1" presStyleIdx="2" presStyleCnt="3" custScaleX="113587" custLinFactNeighborX="-3503" custLinFactNeighborY="1835">
        <dgm:presLayoutVars>
          <dgm:bulletEnabled val="1"/>
        </dgm:presLayoutVars>
      </dgm:prSet>
      <dgm:spPr/>
    </dgm:pt>
  </dgm:ptLst>
  <dgm:cxnLst>
    <dgm:cxn modelId="{31E32B01-3462-4D4B-B7C9-3CEA3DFEAF38}" type="presOf" srcId="{65CEB372-B9DE-4E55-9337-F45BD1C4614F}" destId="{4BB7A34F-A809-42F9-8833-0BB6817FBEE5}" srcOrd="0" destOrd="2" presId="urn:microsoft.com/office/officeart/2005/8/layout/vList5"/>
    <dgm:cxn modelId="{72A27A05-B474-4ED9-B047-AA33EFFF8A6E}" type="presOf" srcId="{66C89517-D24D-4885-8B43-4FC001A8F62B}" destId="{E8FBC572-98AD-4A63-AAF8-0E6AEC369C3B}" srcOrd="0" destOrd="1" presId="urn:microsoft.com/office/officeart/2005/8/layout/vList5"/>
    <dgm:cxn modelId="{88A6D51A-DAF2-44F7-848B-35856950C5E5}" srcId="{2CC627DF-7F70-488F-92AC-983780487FD0}" destId="{66C89517-D24D-4885-8B43-4FC001A8F62B}" srcOrd="1" destOrd="0" parTransId="{E40DF840-0413-4D3B-B63A-06C8D4EDD6D6}" sibTransId="{86ADB136-A286-4D64-9471-8D1459AA8A17}"/>
    <dgm:cxn modelId="{FC83A15B-2B97-4FED-BF4E-2FD7DCA59CED}" type="presOf" srcId="{8F7BF719-AC76-46B8-8CF1-4FD3B594CA71}" destId="{08136A82-1FB7-4253-BE5E-94BB1DE3D541}" srcOrd="0" destOrd="0" presId="urn:microsoft.com/office/officeart/2005/8/layout/vList5"/>
    <dgm:cxn modelId="{6782F861-DDBD-4029-8FFA-C9C06C02F869}" type="presOf" srcId="{2CC627DF-7F70-488F-92AC-983780487FD0}" destId="{FDD51701-DC5C-45A6-920F-9105644A9278}" srcOrd="0" destOrd="0" presId="urn:microsoft.com/office/officeart/2005/8/layout/vList5"/>
    <dgm:cxn modelId="{52069C64-0550-4058-A05A-F0FC4B0517A4}" srcId="{8F7BF719-AC76-46B8-8CF1-4FD3B594CA71}" destId="{D512C06E-ED5A-4631-83F4-A69A93EE1934}" srcOrd="0" destOrd="0" parTransId="{3A90B544-CBD5-4ECC-9827-FE8DB7823369}" sibTransId="{4BEEC7D9-2299-4890-A812-628C4BEDABAC}"/>
    <dgm:cxn modelId="{6220C968-6296-4867-BE84-1A639F4438CB}" type="presOf" srcId="{9DBA518B-8AA9-4FB1-A324-0CCE984B4AFA}" destId="{4BB7A34F-A809-42F9-8833-0BB6817FBEE5}" srcOrd="0" destOrd="0" presId="urn:microsoft.com/office/officeart/2005/8/layout/vList5"/>
    <dgm:cxn modelId="{FC3F5D4A-EF8F-4BA5-9F24-959636141E84}" srcId="{4174E31D-C529-403D-AC76-50C5CE4997EC}" destId="{2CC627DF-7F70-488F-92AC-983780487FD0}" srcOrd="2" destOrd="0" parTransId="{E1EC9124-7FD7-445D-9202-3069AB01D35D}" sibTransId="{02357563-8CE1-427C-81D9-4931996B3D0E}"/>
    <dgm:cxn modelId="{F2EF814C-EC43-4DFA-908C-39B6BF2DCC24}" type="presOf" srcId="{D0D826C2-600F-4093-BC1A-18C65D82742C}" destId="{4BB7A34F-A809-42F9-8833-0BB6817FBEE5}" srcOrd="0" destOrd="3" presId="urn:microsoft.com/office/officeart/2005/8/layout/vList5"/>
    <dgm:cxn modelId="{316A1775-A51F-4F39-B986-DDE09EB2A741}" type="presOf" srcId="{238D225D-88E6-4149-8294-61A67C9E27C7}" destId="{4BB7A34F-A809-42F9-8833-0BB6817FBEE5}" srcOrd="0" destOrd="1" presId="urn:microsoft.com/office/officeart/2005/8/layout/vList5"/>
    <dgm:cxn modelId="{17BFD05A-9B06-4C85-B3B9-166773B0E9D7}" type="presOf" srcId="{A7C492CD-EAB0-4FED-9396-DE1F9F6CB5A0}" destId="{4E96B2B8-6208-4F6B-9690-912A909F316F}" srcOrd="0" destOrd="0" presId="urn:microsoft.com/office/officeart/2005/8/layout/vList5"/>
    <dgm:cxn modelId="{916F8D82-CE23-4C4D-9D00-E8EE09CCF955}" srcId="{A7C492CD-EAB0-4FED-9396-DE1F9F6CB5A0}" destId="{238D225D-88E6-4149-8294-61A67C9E27C7}" srcOrd="1" destOrd="0" parTransId="{C60619BC-D45A-4077-9960-B7FA0EFB523B}" sibTransId="{55AFD1D4-FC00-4691-A222-6B4ED0F07C6A}"/>
    <dgm:cxn modelId="{9CBBE898-9EE9-4E89-9371-FEB3BF18A173}" srcId="{A7C492CD-EAB0-4FED-9396-DE1F9F6CB5A0}" destId="{65CEB372-B9DE-4E55-9337-F45BD1C4614F}" srcOrd="2" destOrd="0" parTransId="{A3091423-43F5-45DF-918F-A97038A17818}" sibTransId="{B5A04C4F-F478-4042-8235-A1013AAD4BFE}"/>
    <dgm:cxn modelId="{3BBF2E9C-69E4-483D-8B6E-E3E547975025}" type="presOf" srcId="{97FF3DA0-21EA-43D1-B4ED-DB075A709C40}" destId="{B27F3B0D-D925-4031-91F4-CE94A9E550CA}" srcOrd="0" destOrd="1" presId="urn:microsoft.com/office/officeart/2005/8/layout/vList5"/>
    <dgm:cxn modelId="{E593DFA2-3AD5-447D-BCCF-D53E363CE680}" type="presOf" srcId="{D512C06E-ED5A-4631-83F4-A69A93EE1934}" destId="{B27F3B0D-D925-4031-91F4-CE94A9E550CA}" srcOrd="0" destOrd="0" presId="urn:microsoft.com/office/officeart/2005/8/layout/vList5"/>
    <dgm:cxn modelId="{76CC47A8-4BAD-4E56-A62A-1F9A2F3A4D33}" srcId="{A7C492CD-EAB0-4FED-9396-DE1F9F6CB5A0}" destId="{9DBA518B-8AA9-4FB1-A324-0CCE984B4AFA}" srcOrd="0" destOrd="0" parTransId="{0760BBC0-A45D-480A-99F4-B8CB0420CAA6}" sibTransId="{26CD1A15-7D5D-49AC-85AB-2283AE74D58C}"/>
    <dgm:cxn modelId="{5F5F56AB-2D1B-4E4B-84E6-728AD71BD336}" srcId="{A7C492CD-EAB0-4FED-9396-DE1F9F6CB5A0}" destId="{D0D826C2-600F-4093-BC1A-18C65D82742C}" srcOrd="3" destOrd="0" parTransId="{B006E4A6-1D09-40D4-B7DB-07023A50B81C}" sibTransId="{49875D2D-26C9-4CF9-B775-B65BC06978B0}"/>
    <dgm:cxn modelId="{569033D9-830B-4DB6-A2D4-7956660A21A6}" srcId="{4174E31D-C529-403D-AC76-50C5CE4997EC}" destId="{8F7BF719-AC76-46B8-8CF1-4FD3B594CA71}" srcOrd="1" destOrd="0" parTransId="{54DC54A1-B6BD-4353-8F43-A1FF9E14CC1C}" sibTransId="{1E1CD749-9EBC-4161-8521-215E4A22D257}"/>
    <dgm:cxn modelId="{BF5CACE2-2D27-418A-A775-3A727BE05EC6}" type="presOf" srcId="{2E1DE7CF-9CA4-4438-B459-537CE09989B9}" destId="{E8FBC572-98AD-4A63-AAF8-0E6AEC369C3B}" srcOrd="0" destOrd="0" presId="urn:microsoft.com/office/officeart/2005/8/layout/vList5"/>
    <dgm:cxn modelId="{8E7DF8E2-4DCE-42C5-843B-86F3B3F2582C}" srcId="{8F7BF719-AC76-46B8-8CF1-4FD3B594CA71}" destId="{97FF3DA0-21EA-43D1-B4ED-DB075A709C40}" srcOrd="1" destOrd="0" parTransId="{35697707-432F-433B-ACA6-B9C312DF7518}" sibTransId="{865967F7-5176-444E-BD65-C8727E33F827}"/>
    <dgm:cxn modelId="{F73CCDF5-49D2-4EFD-846B-60430BEA845A}" srcId="{4174E31D-C529-403D-AC76-50C5CE4997EC}" destId="{A7C492CD-EAB0-4FED-9396-DE1F9F6CB5A0}" srcOrd="0" destOrd="0" parTransId="{9ABB33C0-F512-4819-B143-E69A90D476B5}" sibTransId="{6329659F-5CC5-4855-8F87-D3C737DBD6BF}"/>
    <dgm:cxn modelId="{7D13A1FB-3758-4A5E-A848-CE860E10BE0D}" type="presOf" srcId="{4174E31D-C529-403D-AC76-50C5CE4997EC}" destId="{22893709-E9EC-4614-B124-E6D1182940A6}" srcOrd="0" destOrd="0" presId="urn:microsoft.com/office/officeart/2005/8/layout/vList5"/>
    <dgm:cxn modelId="{AAF788FE-AA15-44CA-A8AC-81C26348E5A2}" srcId="{2CC627DF-7F70-488F-92AC-983780487FD0}" destId="{2E1DE7CF-9CA4-4438-B459-537CE09989B9}" srcOrd="0" destOrd="0" parTransId="{44EF7E84-5862-4BDF-ADD5-5FEFC970F068}" sibTransId="{FBEB2248-2D81-429F-BB0A-4AC382A907B2}"/>
    <dgm:cxn modelId="{E5573A19-C2E4-44BB-A4C7-9CC8D1DDF610}" type="presParOf" srcId="{22893709-E9EC-4614-B124-E6D1182940A6}" destId="{4F72724F-95D4-4100-8A18-2BD35BBDC354}" srcOrd="0" destOrd="0" presId="urn:microsoft.com/office/officeart/2005/8/layout/vList5"/>
    <dgm:cxn modelId="{AFBEF32C-839E-4CE6-B232-F872ADE8D2F2}" type="presParOf" srcId="{4F72724F-95D4-4100-8A18-2BD35BBDC354}" destId="{4E96B2B8-6208-4F6B-9690-912A909F316F}" srcOrd="0" destOrd="0" presId="urn:microsoft.com/office/officeart/2005/8/layout/vList5"/>
    <dgm:cxn modelId="{714C3E12-9172-4F39-A16E-78192D9E65CD}" type="presParOf" srcId="{4F72724F-95D4-4100-8A18-2BD35BBDC354}" destId="{4BB7A34F-A809-42F9-8833-0BB6817FBEE5}" srcOrd="1" destOrd="0" presId="urn:microsoft.com/office/officeart/2005/8/layout/vList5"/>
    <dgm:cxn modelId="{093B6F86-EDD4-4941-A75D-820A4D9B6A93}" type="presParOf" srcId="{22893709-E9EC-4614-B124-E6D1182940A6}" destId="{070CE7F1-C6F2-4A14-9CE5-6F5AAD50763B}" srcOrd="1" destOrd="0" presId="urn:microsoft.com/office/officeart/2005/8/layout/vList5"/>
    <dgm:cxn modelId="{B9DF3BA3-FDD6-4E0C-A1DE-861EBF35B7F7}" type="presParOf" srcId="{22893709-E9EC-4614-B124-E6D1182940A6}" destId="{2A6F49F2-0199-4DDD-9E7C-64E09F107A20}" srcOrd="2" destOrd="0" presId="urn:microsoft.com/office/officeart/2005/8/layout/vList5"/>
    <dgm:cxn modelId="{9F089C4C-31F7-45AE-9036-FE6D2463070B}" type="presParOf" srcId="{2A6F49F2-0199-4DDD-9E7C-64E09F107A20}" destId="{08136A82-1FB7-4253-BE5E-94BB1DE3D541}" srcOrd="0" destOrd="0" presId="urn:microsoft.com/office/officeart/2005/8/layout/vList5"/>
    <dgm:cxn modelId="{F7BBEA80-BA68-4EAB-B45D-FAD9F57328C4}" type="presParOf" srcId="{2A6F49F2-0199-4DDD-9E7C-64E09F107A20}" destId="{B27F3B0D-D925-4031-91F4-CE94A9E550CA}" srcOrd="1" destOrd="0" presId="urn:microsoft.com/office/officeart/2005/8/layout/vList5"/>
    <dgm:cxn modelId="{EA9E9E39-89CE-4A91-A70B-96078FE50D90}" type="presParOf" srcId="{22893709-E9EC-4614-B124-E6D1182940A6}" destId="{AA5B09EF-ED89-4CDB-8B2F-65E68454F8B1}" srcOrd="3" destOrd="0" presId="urn:microsoft.com/office/officeart/2005/8/layout/vList5"/>
    <dgm:cxn modelId="{B3C19485-E82B-4D81-B064-B331E77DF601}" type="presParOf" srcId="{22893709-E9EC-4614-B124-E6D1182940A6}" destId="{31E94ED6-BCE4-4A2D-B80B-3B82D9A26A32}" srcOrd="4" destOrd="0" presId="urn:microsoft.com/office/officeart/2005/8/layout/vList5"/>
    <dgm:cxn modelId="{61049777-6C08-4B05-A6E1-D7F83C49B48A}" type="presParOf" srcId="{31E94ED6-BCE4-4A2D-B80B-3B82D9A26A32}" destId="{FDD51701-DC5C-45A6-920F-9105644A9278}" srcOrd="0" destOrd="0" presId="urn:microsoft.com/office/officeart/2005/8/layout/vList5"/>
    <dgm:cxn modelId="{8F32AA14-3473-491F-856D-B28DF0ECE156}" type="presParOf" srcId="{31E94ED6-BCE4-4A2D-B80B-3B82D9A26A32}" destId="{E8FBC572-98AD-4A63-AAF8-0E6AEC369C3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E4E29E-00FC-41B6-8CD3-AA0F652583E7}"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AFE5E9B5-0CB5-494E-A570-DE4D7577D99E}">
      <dgm:prSet custT="1"/>
      <dgm:spPr/>
      <dgm:t>
        <a:bodyPr/>
        <a:lstStyle/>
        <a:p>
          <a:r>
            <a:rPr lang="en-US" sz="2400" baseline="0" dirty="0"/>
            <a:t>Object allocation contention</a:t>
          </a:r>
          <a:endParaRPr lang="en-US" sz="2400" dirty="0"/>
        </a:p>
      </dgm:t>
    </dgm:pt>
    <dgm:pt modelId="{F6D39811-38AC-46A5-9162-10127AF91C62}" type="parTrans" cxnId="{C386247B-E1A5-43ED-822D-91129B6553FD}">
      <dgm:prSet/>
      <dgm:spPr/>
      <dgm:t>
        <a:bodyPr/>
        <a:lstStyle/>
        <a:p>
          <a:endParaRPr lang="en-US"/>
        </a:p>
      </dgm:t>
    </dgm:pt>
    <dgm:pt modelId="{ED305BC7-06EC-4CAB-B927-49180841DABE}" type="sibTrans" cxnId="{C386247B-E1A5-43ED-822D-91129B6553FD}">
      <dgm:prSet/>
      <dgm:spPr/>
      <dgm:t>
        <a:bodyPr/>
        <a:lstStyle/>
        <a:p>
          <a:endParaRPr lang="en-US"/>
        </a:p>
      </dgm:t>
    </dgm:pt>
    <dgm:pt modelId="{84F19E43-25E5-415A-829A-E82D229DEEC8}">
      <dgm:prSet custT="1"/>
      <dgm:spPr/>
      <dgm:t>
        <a:bodyPr/>
        <a:lstStyle/>
        <a:p>
          <a:r>
            <a:rPr lang="en-US" sz="2400" baseline="0" dirty="0"/>
            <a:t>Metadata contention</a:t>
          </a:r>
          <a:endParaRPr lang="en-US" sz="2400" dirty="0"/>
        </a:p>
      </dgm:t>
    </dgm:pt>
    <dgm:pt modelId="{1562D78C-A759-4E78-91AA-A0D42DFC67AF}" type="parTrans" cxnId="{C72184EE-3092-4F62-99F8-4590668E6188}">
      <dgm:prSet/>
      <dgm:spPr/>
      <dgm:t>
        <a:bodyPr/>
        <a:lstStyle/>
        <a:p>
          <a:endParaRPr lang="en-US"/>
        </a:p>
      </dgm:t>
    </dgm:pt>
    <dgm:pt modelId="{C8064F3F-DC52-469A-9A77-5968A5509E3E}" type="sibTrans" cxnId="{C72184EE-3092-4F62-99F8-4590668E6188}">
      <dgm:prSet/>
      <dgm:spPr/>
      <dgm:t>
        <a:bodyPr/>
        <a:lstStyle/>
        <a:p>
          <a:endParaRPr lang="en-US"/>
        </a:p>
      </dgm:t>
    </dgm:pt>
    <dgm:pt modelId="{7499A40F-2FAD-4DCF-8C10-1FB4A438B3A8}">
      <dgm:prSet custT="1"/>
      <dgm:spPr/>
      <dgm:t>
        <a:bodyPr/>
        <a:lstStyle/>
        <a:p>
          <a:r>
            <a:rPr lang="en-US" sz="2400" baseline="0" dirty="0"/>
            <a:t>The wait type is PAGELATCH_EX on </a:t>
          </a:r>
          <a:r>
            <a:rPr lang="en-US" sz="2400" b="1" baseline="0" dirty="0" err="1"/>
            <a:t>sysschobjs</a:t>
          </a:r>
          <a:r>
            <a:rPr lang="en-US" sz="2400" baseline="0" dirty="0"/>
            <a:t> in </a:t>
          </a:r>
          <a:r>
            <a:rPr lang="en-US" sz="2400" b="0" baseline="0" dirty="0"/>
            <a:t>TempDB.</a:t>
          </a:r>
          <a:endParaRPr lang="en-US" sz="2400" b="0" dirty="0"/>
        </a:p>
      </dgm:t>
    </dgm:pt>
    <dgm:pt modelId="{705286A0-0A8D-4C30-B147-6281B5721D2A}" type="parTrans" cxnId="{273AAE10-FCE0-4629-839E-142ACC39881D}">
      <dgm:prSet/>
      <dgm:spPr/>
      <dgm:t>
        <a:bodyPr/>
        <a:lstStyle/>
        <a:p>
          <a:endParaRPr lang="en-US"/>
        </a:p>
      </dgm:t>
    </dgm:pt>
    <dgm:pt modelId="{1F98889D-46E3-4EE0-A044-5084BA316891}" type="sibTrans" cxnId="{273AAE10-FCE0-4629-839E-142ACC39881D}">
      <dgm:prSet/>
      <dgm:spPr/>
      <dgm:t>
        <a:bodyPr/>
        <a:lstStyle/>
        <a:p>
          <a:endParaRPr lang="en-US"/>
        </a:p>
      </dgm:t>
    </dgm:pt>
    <dgm:pt modelId="{9E96A81C-8CE8-43E2-BFB7-6FBFEB59713A}">
      <dgm:prSet custT="1"/>
      <dgm:spPr/>
      <dgm:t>
        <a:bodyPr/>
        <a:lstStyle/>
        <a:p>
          <a:r>
            <a:rPr lang="en-US" sz="2400" baseline="0" dirty="0"/>
            <a:t>These pages might be PFS (2:1:1) or SGAM (2:1:3) pages in </a:t>
          </a:r>
          <a:r>
            <a:rPr lang="en-US" sz="2400" b="0" baseline="0" dirty="0"/>
            <a:t>TempDB</a:t>
          </a:r>
          <a:r>
            <a:rPr lang="en-US" sz="2400" baseline="0" dirty="0"/>
            <a:t>.</a:t>
          </a:r>
          <a:endParaRPr lang="en-US" sz="2400" dirty="0"/>
        </a:p>
      </dgm:t>
    </dgm:pt>
    <dgm:pt modelId="{95BCEEAC-E51D-4E8B-8AFE-ED3660FD461B}" type="parTrans" cxnId="{452C2438-9350-40AF-B836-69A4A0B688A8}">
      <dgm:prSet/>
      <dgm:spPr/>
      <dgm:t>
        <a:bodyPr/>
        <a:lstStyle/>
        <a:p>
          <a:endParaRPr lang="en-US"/>
        </a:p>
      </dgm:t>
    </dgm:pt>
    <dgm:pt modelId="{94358603-DB2E-4F6C-B32E-4DBD34D474AD}" type="sibTrans" cxnId="{452C2438-9350-40AF-B836-69A4A0B688A8}">
      <dgm:prSet/>
      <dgm:spPr/>
      <dgm:t>
        <a:bodyPr/>
        <a:lstStyle/>
        <a:p>
          <a:endParaRPr lang="en-US"/>
        </a:p>
      </dgm:t>
    </dgm:pt>
    <dgm:pt modelId="{05402F71-3423-4716-8B04-A926BE541DED}">
      <dgm:prSet custT="1"/>
      <dgm:spPr/>
      <dgm:t>
        <a:bodyPr/>
        <a:lstStyle/>
        <a:p>
          <a:r>
            <a:rPr lang="en-US" sz="2400" baseline="0" dirty="0"/>
            <a:t>The wait type is PAGELATCH_UP on pages in </a:t>
          </a:r>
          <a:r>
            <a:rPr lang="en-US" sz="2400" b="0" baseline="0" dirty="0"/>
            <a:t>TempDB. </a:t>
          </a:r>
          <a:endParaRPr lang="en-US" sz="2400" b="0" dirty="0"/>
        </a:p>
      </dgm:t>
    </dgm:pt>
    <dgm:pt modelId="{BA533F50-B940-4F91-9E9E-B6A990DA7DD9}" type="parTrans" cxnId="{4D40023B-D1E9-412B-8266-E00C788D7FA6}">
      <dgm:prSet/>
      <dgm:spPr/>
      <dgm:t>
        <a:bodyPr/>
        <a:lstStyle/>
        <a:p>
          <a:endParaRPr lang="en-US"/>
        </a:p>
      </dgm:t>
    </dgm:pt>
    <dgm:pt modelId="{7BDBA350-ED59-44E2-894B-060BD9DC8CA5}" type="sibTrans" cxnId="{4D40023B-D1E9-412B-8266-E00C788D7FA6}">
      <dgm:prSet/>
      <dgm:spPr/>
      <dgm:t>
        <a:bodyPr/>
        <a:lstStyle/>
        <a:p>
          <a:endParaRPr lang="en-US"/>
        </a:p>
      </dgm:t>
    </dgm:pt>
    <dgm:pt modelId="{6F53B2E1-4A11-4E57-8731-80DFE1FE074A}">
      <dgm:prSet custT="1"/>
      <dgm:spPr/>
      <dgm:t>
        <a:bodyPr/>
        <a:lstStyle/>
        <a:p>
          <a:r>
            <a:rPr lang="en-US" sz="2400" dirty="0"/>
            <a:t>Temp Table Cache Contention</a:t>
          </a:r>
        </a:p>
      </dgm:t>
    </dgm:pt>
    <dgm:pt modelId="{550E006D-0B30-40F6-869D-33E764863B0D}" type="parTrans" cxnId="{16A64B88-13E9-4273-A7AE-8DF27C723F27}">
      <dgm:prSet/>
      <dgm:spPr/>
      <dgm:t>
        <a:bodyPr/>
        <a:lstStyle/>
        <a:p>
          <a:endParaRPr lang="en-US"/>
        </a:p>
      </dgm:t>
    </dgm:pt>
    <dgm:pt modelId="{C6E9CE23-50C1-4A98-87F2-68AAD5733F42}" type="sibTrans" cxnId="{16A64B88-13E9-4273-A7AE-8DF27C723F27}">
      <dgm:prSet/>
      <dgm:spPr/>
      <dgm:t>
        <a:bodyPr/>
        <a:lstStyle/>
        <a:p>
          <a:endParaRPr lang="en-US"/>
        </a:p>
      </dgm:t>
    </dgm:pt>
    <dgm:pt modelId="{1A530770-5130-4E2F-B771-76446B9DDB49}">
      <dgm:prSet custT="1"/>
      <dgm:spPr/>
      <dgm:t>
        <a:bodyPr/>
        <a:lstStyle/>
        <a:p>
          <a:r>
            <a:rPr lang="en-US" sz="2400" dirty="0"/>
            <a:t>The wait type is CMEMTHREAD or SOS_CACHESTORE spinlock waits.</a:t>
          </a:r>
        </a:p>
      </dgm:t>
    </dgm:pt>
    <dgm:pt modelId="{4F2E5973-D83E-4891-A598-5B51B1D9E544}" type="parTrans" cxnId="{E6F17001-73B1-407A-8DDA-0C164A22A248}">
      <dgm:prSet/>
      <dgm:spPr/>
      <dgm:t>
        <a:bodyPr/>
        <a:lstStyle/>
        <a:p>
          <a:endParaRPr lang="en-US"/>
        </a:p>
      </dgm:t>
    </dgm:pt>
    <dgm:pt modelId="{6AB1A2C5-C41C-4F3C-B100-D7B3F97E7F1A}" type="sibTrans" cxnId="{E6F17001-73B1-407A-8DDA-0C164A22A248}">
      <dgm:prSet/>
      <dgm:spPr/>
      <dgm:t>
        <a:bodyPr/>
        <a:lstStyle/>
        <a:p>
          <a:endParaRPr lang="en-US"/>
        </a:p>
      </dgm:t>
    </dgm:pt>
    <dgm:pt modelId="{3BF88A95-CE9B-4BE1-A6DF-53C7FDD6780C}">
      <dgm:prSet custT="1"/>
      <dgm:spPr/>
      <dgm:t>
        <a:bodyPr/>
        <a:lstStyle/>
        <a:p>
          <a:r>
            <a:rPr lang="en-US" sz="2400" dirty="0"/>
            <a:t>This could indicate other issues besides TempDB Temp Table caching.</a:t>
          </a:r>
        </a:p>
      </dgm:t>
    </dgm:pt>
    <dgm:pt modelId="{6C09595B-70EB-40FE-92D5-D008F15139FA}" type="parTrans" cxnId="{7F123F41-5EE4-4007-9447-E39A5EA1ADCD}">
      <dgm:prSet/>
      <dgm:spPr/>
      <dgm:t>
        <a:bodyPr/>
        <a:lstStyle/>
        <a:p>
          <a:endParaRPr lang="en-US"/>
        </a:p>
      </dgm:t>
    </dgm:pt>
    <dgm:pt modelId="{9AD64102-D57E-4F78-AE13-65B6D39DBCD1}" type="sibTrans" cxnId="{7F123F41-5EE4-4007-9447-E39A5EA1ADCD}">
      <dgm:prSet/>
      <dgm:spPr/>
      <dgm:t>
        <a:bodyPr/>
        <a:lstStyle/>
        <a:p>
          <a:endParaRPr lang="en-US"/>
        </a:p>
      </dgm:t>
    </dgm:pt>
    <dgm:pt modelId="{9B535678-5D99-4A30-89DD-BACF33C537D0}" type="pres">
      <dgm:prSet presAssocID="{60E4E29E-00FC-41B6-8CD3-AA0F652583E7}" presName="linear" presStyleCnt="0">
        <dgm:presLayoutVars>
          <dgm:animLvl val="lvl"/>
          <dgm:resizeHandles val="exact"/>
        </dgm:presLayoutVars>
      </dgm:prSet>
      <dgm:spPr/>
    </dgm:pt>
    <dgm:pt modelId="{746EA139-EECE-464A-A25F-506BF868EB24}" type="pres">
      <dgm:prSet presAssocID="{AFE5E9B5-0CB5-494E-A570-DE4D7577D99E}" presName="parentText" presStyleLbl="node1" presStyleIdx="0" presStyleCnt="3">
        <dgm:presLayoutVars>
          <dgm:chMax val="0"/>
          <dgm:bulletEnabled val="1"/>
        </dgm:presLayoutVars>
      </dgm:prSet>
      <dgm:spPr/>
    </dgm:pt>
    <dgm:pt modelId="{54398DAE-FD09-4BD6-ABD1-FA5CD31572B6}" type="pres">
      <dgm:prSet presAssocID="{AFE5E9B5-0CB5-494E-A570-DE4D7577D99E}" presName="childText" presStyleLbl="revTx" presStyleIdx="0" presStyleCnt="3">
        <dgm:presLayoutVars>
          <dgm:bulletEnabled val="1"/>
        </dgm:presLayoutVars>
      </dgm:prSet>
      <dgm:spPr/>
    </dgm:pt>
    <dgm:pt modelId="{DD2123B5-8449-499F-A815-43F9D5688A72}" type="pres">
      <dgm:prSet presAssocID="{84F19E43-25E5-415A-829A-E82D229DEEC8}" presName="parentText" presStyleLbl="node1" presStyleIdx="1" presStyleCnt="3">
        <dgm:presLayoutVars>
          <dgm:chMax val="0"/>
          <dgm:bulletEnabled val="1"/>
        </dgm:presLayoutVars>
      </dgm:prSet>
      <dgm:spPr/>
    </dgm:pt>
    <dgm:pt modelId="{7C8E5882-89FF-4DE9-9395-35B389187960}" type="pres">
      <dgm:prSet presAssocID="{84F19E43-25E5-415A-829A-E82D229DEEC8}" presName="childText" presStyleLbl="revTx" presStyleIdx="1" presStyleCnt="3">
        <dgm:presLayoutVars>
          <dgm:bulletEnabled val="1"/>
        </dgm:presLayoutVars>
      </dgm:prSet>
      <dgm:spPr/>
    </dgm:pt>
    <dgm:pt modelId="{A3A74F97-9B12-4C16-BA6E-9B2C721993C6}" type="pres">
      <dgm:prSet presAssocID="{6F53B2E1-4A11-4E57-8731-80DFE1FE074A}" presName="parentText" presStyleLbl="node1" presStyleIdx="2" presStyleCnt="3" custLinFactNeighborY="-39363">
        <dgm:presLayoutVars>
          <dgm:chMax val="0"/>
          <dgm:bulletEnabled val="1"/>
        </dgm:presLayoutVars>
      </dgm:prSet>
      <dgm:spPr/>
    </dgm:pt>
    <dgm:pt modelId="{ECDD7354-79E3-4119-8396-9EEE50B34066}" type="pres">
      <dgm:prSet presAssocID="{6F53B2E1-4A11-4E57-8731-80DFE1FE074A}" presName="childText" presStyleLbl="revTx" presStyleIdx="2" presStyleCnt="3" custLinFactNeighborY="-26220">
        <dgm:presLayoutVars>
          <dgm:bulletEnabled val="1"/>
        </dgm:presLayoutVars>
      </dgm:prSet>
      <dgm:spPr/>
    </dgm:pt>
  </dgm:ptLst>
  <dgm:cxnLst>
    <dgm:cxn modelId="{E6F17001-73B1-407A-8DDA-0C164A22A248}" srcId="{6F53B2E1-4A11-4E57-8731-80DFE1FE074A}" destId="{1A530770-5130-4E2F-B771-76446B9DDB49}" srcOrd="0" destOrd="0" parTransId="{4F2E5973-D83E-4891-A598-5B51B1D9E544}" sibTransId="{6AB1A2C5-C41C-4F3C-B100-D7B3F97E7F1A}"/>
    <dgm:cxn modelId="{A084BB0D-6CA9-43DE-A3AD-FAE67F586E16}" type="presOf" srcId="{05402F71-3423-4716-8B04-A926BE541DED}" destId="{54398DAE-FD09-4BD6-ABD1-FA5CD31572B6}" srcOrd="0" destOrd="0" presId="urn:microsoft.com/office/officeart/2005/8/layout/vList2"/>
    <dgm:cxn modelId="{273AAE10-FCE0-4629-839E-142ACC39881D}" srcId="{84F19E43-25E5-415A-829A-E82D229DEEC8}" destId="{7499A40F-2FAD-4DCF-8C10-1FB4A438B3A8}" srcOrd="0" destOrd="0" parTransId="{705286A0-0A8D-4C30-B147-6281B5721D2A}" sibTransId="{1F98889D-46E3-4EE0-A044-5084BA316891}"/>
    <dgm:cxn modelId="{7E45FF17-958B-4735-9494-8BA675F77C04}" type="presOf" srcId="{9E96A81C-8CE8-43E2-BFB7-6FBFEB59713A}" destId="{54398DAE-FD09-4BD6-ABD1-FA5CD31572B6}" srcOrd="0" destOrd="1" presId="urn:microsoft.com/office/officeart/2005/8/layout/vList2"/>
    <dgm:cxn modelId="{A9449822-C203-44F7-8D76-E2EA3526D3A4}" type="presOf" srcId="{60E4E29E-00FC-41B6-8CD3-AA0F652583E7}" destId="{9B535678-5D99-4A30-89DD-BACF33C537D0}" srcOrd="0" destOrd="0" presId="urn:microsoft.com/office/officeart/2005/8/layout/vList2"/>
    <dgm:cxn modelId="{452C2438-9350-40AF-B836-69A4A0B688A8}" srcId="{AFE5E9B5-0CB5-494E-A570-DE4D7577D99E}" destId="{9E96A81C-8CE8-43E2-BFB7-6FBFEB59713A}" srcOrd="1" destOrd="0" parTransId="{95BCEEAC-E51D-4E8B-8AFE-ED3660FD461B}" sibTransId="{94358603-DB2E-4F6C-B32E-4DBD34D474AD}"/>
    <dgm:cxn modelId="{4D40023B-D1E9-412B-8266-E00C788D7FA6}" srcId="{AFE5E9B5-0CB5-494E-A570-DE4D7577D99E}" destId="{05402F71-3423-4716-8B04-A926BE541DED}" srcOrd="0" destOrd="0" parTransId="{BA533F50-B940-4F91-9E9E-B6A990DA7DD9}" sibTransId="{7BDBA350-ED59-44E2-894B-060BD9DC8CA5}"/>
    <dgm:cxn modelId="{7F123F41-5EE4-4007-9447-E39A5EA1ADCD}" srcId="{6F53B2E1-4A11-4E57-8731-80DFE1FE074A}" destId="{3BF88A95-CE9B-4BE1-A6DF-53C7FDD6780C}" srcOrd="1" destOrd="0" parTransId="{6C09595B-70EB-40FE-92D5-D008F15139FA}" sibTransId="{9AD64102-D57E-4F78-AE13-65B6D39DBCD1}"/>
    <dgm:cxn modelId="{C386247B-E1A5-43ED-822D-91129B6553FD}" srcId="{60E4E29E-00FC-41B6-8CD3-AA0F652583E7}" destId="{AFE5E9B5-0CB5-494E-A570-DE4D7577D99E}" srcOrd="0" destOrd="0" parTransId="{F6D39811-38AC-46A5-9162-10127AF91C62}" sibTransId="{ED305BC7-06EC-4CAB-B927-49180841DABE}"/>
    <dgm:cxn modelId="{16A64B88-13E9-4273-A7AE-8DF27C723F27}" srcId="{60E4E29E-00FC-41B6-8CD3-AA0F652583E7}" destId="{6F53B2E1-4A11-4E57-8731-80DFE1FE074A}" srcOrd="2" destOrd="0" parTransId="{550E006D-0B30-40F6-869D-33E764863B0D}" sibTransId="{C6E9CE23-50C1-4A98-87F2-68AAD5733F42}"/>
    <dgm:cxn modelId="{C6417490-FCCF-47F8-AEFF-153062DB050A}" type="presOf" srcId="{6F53B2E1-4A11-4E57-8731-80DFE1FE074A}" destId="{A3A74F97-9B12-4C16-BA6E-9B2C721993C6}" srcOrd="0" destOrd="0" presId="urn:microsoft.com/office/officeart/2005/8/layout/vList2"/>
    <dgm:cxn modelId="{B78366A5-761B-4CEE-A75F-D8D7D64C94CC}" type="presOf" srcId="{7499A40F-2FAD-4DCF-8C10-1FB4A438B3A8}" destId="{7C8E5882-89FF-4DE9-9395-35B389187960}" srcOrd="0" destOrd="0" presId="urn:microsoft.com/office/officeart/2005/8/layout/vList2"/>
    <dgm:cxn modelId="{43B9E5BC-A925-4C44-9EBE-98979D919B35}" type="presOf" srcId="{AFE5E9B5-0CB5-494E-A570-DE4D7577D99E}" destId="{746EA139-EECE-464A-A25F-506BF868EB24}" srcOrd="0" destOrd="0" presId="urn:microsoft.com/office/officeart/2005/8/layout/vList2"/>
    <dgm:cxn modelId="{87B083D2-56E6-4614-81BA-C4652A449E81}" type="presOf" srcId="{3BF88A95-CE9B-4BE1-A6DF-53C7FDD6780C}" destId="{ECDD7354-79E3-4119-8396-9EEE50B34066}" srcOrd="0" destOrd="1" presId="urn:microsoft.com/office/officeart/2005/8/layout/vList2"/>
    <dgm:cxn modelId="{13EEB7E1-E35B-42E3-9B6D-4C1A9E61165A}" type="presOf" srcId="{1A530770-5130-4E2F-B771-76446B9DDB49}" destId="{ECDD7354-79E3-4119-8396-9EEE50B34066}" srcOrd="0" destOrd="0" presId="urn:microsoft.com/office/officeart/2005/8/layout/vList2"/>
    <dgm:cxn modelId="{3E4EEBE6-0256-47E2-A7F4-526D1FB69ABC}" type="presOf" srcId="{84F19E43-25E5-415A-829A-E82D229DEEC8}" destId="{DD2123B5-8449-499F-A815-43F9D5688A72}" srcOrd="0" destOrd="0" presId="urn:microsoft.com/office/officeart/2005/8/layout/vList2"/>
    <dgm:cxn modelId="{C72184EE-3092-4F62-99F8-4590668E6188}" srcId="{60E4E29E-00FC-41B6-8CD3-AA0F652583E7}" destId="{84F19E43-25E5-415A-829A-E82D229DEEC8}" srcOrd="1" destOrd="0" parTransId="{1562D78C-A759-4E78-91AA-A0D42DFC67AF}" sibTransId="{C8064F3F-DC52-469A-9A77-5968A5509E3E}"/>
    <dgm:cxn modelId="{EEB17F70-D1B0-4210-B511-02679040AD0B}" type="presParOf" srcId="{9B535678-5D99-4A30-89DD-BACF33C537D0}" destId="{746EA139-EECE-464A-A25F-506BF868EB24}" srcOrd="0" destOrd="0" presId="urn:microsoft.com/office/officeart/2005/8/layout/vList2"/>
    <dgm:cxn modelId="{450DD97F-A15E-4DF8-91BE-65BA3EFD9C41}" type="presParOf" srcId="{9B535678-5D99-4A30-89DD-BACF33C537D0}" destId="{54398DAE-FD09-4BD6-ABD1-FA5CD31572B6}" srcOrd="1" destOrd="0" presId="urn:microsoft.com/office/officeart/2005/8/layout/vList2"/>
    <dgm:cxn modelId="{573A2FD8-64F2-42B2-8203-713600AC16AD}" type="presParOf" srcId="{9B535678-5D99-4A30-89DD-BACF33C537D0}" destId="{DD2123B5-8449-499F-A815-43F9D5688A72}" srcOrd="2" destOrd="0" presId="urn:microsoft.com/office/officeart/2005/8/layout/vList2"/>
    <dgm:cxn modelId="{0FE86E0F-C7C6-42B5-9BB8-900A68250FFD}" type="presParOf" srcId="{9B535678-5D99-4A30-89DD-BACF33C537D0}" destId="{7C8E5882-89FF-4DE9-9395-35B389187960}" srcOrd="3" destOrd="0" presId="urn:microsoft.com/office/officeart/2005/8/layout/vList2"/>
    <dgm:cxn modelId="{257CA820-101A-4147-B46C-6273B19B431C}" type="presParOf" srcId="{9B535678-5D99-4A30-89DD-BACF33C537D0}" destId="{A3A74F97-9B12-4C16-BA6E-9B2C721993C6}" srcOrd="4" destOrd="0" presId="urn:microsoft.com/office/officeart/2005/8/layout/vList2"/>
    <dgm:cxn modelId="{079D2ED0-60D1-42C9-81F6-9B7C112DB95F}" type="presParOf" srcId="{9B535678-5D99-4A30-89DD-BACF33C537D0}" destId="{ECDD7354-79E3-4119-8396-9EEE50B34066}"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174E31D-C529-403D-AC76-50C5CE4997EC}" type="doc">
      <dgm:prSet loTypeId="urn:microsoft.com/office/officeart/2005/8/layout/default" loCatId="list" qsTypeId="urn:microsoft.com/office/officeart/2005/8/quickstyle/simple1" qsCatId="simple" csTypeId="urn:microsoft.com/office/officeart/2005/8/colors/accent5_2" csCatId="accent5" phldr="1"/>
      <dgm:spPr/>
      <dgm:t>
        <a:bodyPr/>
        <a:lstStyle/>
        <a:p>
          <a:endParaRPr lang="en-US"/>
        </a:p>
      </dgm:t>
    </dgm:pt>
    <dgm:pt modelId="{A7C492CD-EAB0-4FED-9396-DE1F9F6CB5A0}">
      <dgm:prSet/>
      <dgm:spPr/>
      <dgm:t>
        <a:bodyPr/>
        <a:lstStyle/>
        <a:p>
          <a:r>
            <a:rPr lang="en-US" baseline="0" dirty="0">
              <a:latin typeface="Segoe UI"/>
              <a:ea typeface="+mn-ea"/>
              <a:cs typeface="+mn-cs"/>
            </a:rPr>
            <a:t>PFS and IAM pages are used to determine if a new page or extent is needed</a:t>
          </a:r>
          <a:endParaRPr lang="en-US" dirty="0"/>
        </a:p>
      </dgm:t>
    </dgm:pt>
    <dgm:pt modelId="{9ABB33C0-F512-4819-B143-E69A90D476B5}" type="parTrans" cxnId="{F73CCDF5-49D2-4EFD-846B-60430BEA845A}">
      <dgm:prSet/>
      <dgm:spPr/>
      <dgm:t>
        <a:bodyPr/>
        <a:lstStyle/>
        <a:p>
          <a:endParaRPr lang="en-US"/>
        </a:p>
      </dgm:t>
    </dgm:pt>
    <dgm:pt modelId="{6329659F-5CC5-4855-8F87-D3C737DBD6BF}" type="sibTrans" cxnId="{F73CCDF5-49D2-4EFD-846B-60430BEA845A}">
      <dgm:prSet/>
      <dgm:spPr/>
      <dgm:t>
        <a:bodyPr/>
        <a:lstStyle/>
        <a:p>
          <a:endParaRPr lang="en-US"/>
        </a:p>
      </dgm:t>
    </dgm:pt>
    <dgm:pt modelId="{D43F12A0-E2F3-416D-BD89-827F3B904303}">
      <dgm:prSet/>
      <dgm:spPr>
        <a:xfrm>
          <a:off x="0" y="1531500"/>
          <a:ext cx="7010400" cy="1212120"/>
        </a:xfrm>
      </dgm:spPr>
      <dgm:t>
        <a:bodyPr/>
        <a:lstStyle/>
        <a:p>
          <a:r>
            <a:rPr lang="en-US" baseline="0" dirty="0">
              <a:latin typeface="Segoe UI"/>
              <a:ea typeface="+mn-ea"/>
              <a:cs typeface="+mn-cs"/>
            </a:rPr>
            <a:t>GAM and SGAM pages are used to allocate extents</a:t>
          </a:r>
          <a:endParaRPr lang="en-US" dirty="0">
            <a:latin typeface="Segoe UI"/>
            <a:ea typeface="+mn-ea"/>
            <a:cs typeface="+mn-cs"/>
          </a:endParaRPr>
        </a:p>
      </dgm:t>
    </dgm:pt>
    <dgm:pt modelId="{BAB41D4F-BFDD-455C-8F0A-7B7D0662928A}" type="parTrans" cxnId="{9AF881A6-B30A-4734-A6A5-C4A8CAA7D2CC}">
      <dgm:prSet/>
      <dgm:spPr/>
      <dgm:t>
        <a:bodyPr/>
        <a:lstStyle/>
        <a:p>
          <a:endParaRPr lang="en-US"/>
        </a:p>
      </dgm:t>
    </dgm:pt>
    <dgm:pt modelId="{383920B9-57A0-4E5B-8446-FD93403D4EC0}" type="sibTrans" cxnId="{9AF881A6-B30A-4734-A6A5-C4A8CAA7D2CC}">
      <dgm:prSet/>
      <dgm:spPr/>
      <dgm:t>
        <a:bodyPr/>
        <a:lstStyle/>
        <a:p>
          <a:endParaRPr lang="en-US"/>
        </a:p>
      </dgm:t>
    </dgm:pt>
    <dgm:pt modelId="{1DA83B93-C755-48A2-A4CC-923EF5D07A6E}" type="pres">
      <dgm:prSet presAssocID="{4174E31D-C529-403D-AC76-50C5CE4997EC}" presName="diagram" presStyleCnt="0">
        <dgm:presLayoutVars>
          <dgm:dir/>
          <dgm:resizeHandles val="exact"/>
        </dgm:presLayoutVars>
      </dgm:prSet>
      <dgm:spPr/>
    </dgm:pt>
    <dgm:pt modelId="{0337A8ED-CB5E-438C-8BE8-D1E12F90B404}" type="pres">
      <dgm:prSet presAssocID="{A7C492CD-EAB0-4FED-9396-DE1F9F6CB5A0}" presName="node" presStyleLbl="node1" presStyleIdx="0" presStyleCnt="2">
        <dgm:presLayoutVars>
          <dgm:bulletEnabled val="1"/>
        </dgm:presLayoutVars>
      </dgm:prSet>
      <dgm:spPr/>
    </dgm:pt>
    <dgm:pt modelId="{B2170354-8E84-4EC8-B87C-2ACD76F0B2ED}" type="pres">
      <dgm:prSet presAssocID="{6329659F-5CC5-4855-8F87-D3C737DBD6BF}" presName="sibTrans" presStyleCnt="0"/>
      <dgm:spPr/>
    </dgm:pt>
    <dgm:pt modelId="{7728224B-882D-4B5F-8CEB-E9F3AAB7EBFB}" type="pres">
      <dgm:prSet presAssocID="{D43F12A0-E2F3-416D-BD89-827F3B904303}" presName="node" presStyleLbl="node1" presStyleIdx="1" presStyleCnt="2">
        <dgm:presLayoutVars>
          <dgm:bulletEnabled val="1"/>
        </dgm:presLayoutVars>
      </dgm:prSet>
      <dgm:spPr/>
    </dgm:pt>
  </dgm:ptLst>
  <dgm:cxnLst>
    <dgm:cxn modelId="{FE479538-B80B-42EC-967F-514A845106C4}" type="presOf" srcId="{D43F12A0-E2F3-416D-BD89-827F3B904303}" destId="{7728224B-882D-4B5F-8CEB-E9F3AAB7EBFB}" srcOrd="0" destOrd="0" presId="urn:microsoft.com/office/officeart/2005/8/layout/default"/>
    <dgm:cxn modelId="{9AF881A6-B30A-4734-A6A5-C4A8CAA7D2CC}" srcId="{4174E31D-C529-403D-AC76-50C5CE4997EC}" destId="{D43F12A0-E2F3-416D-BD89-827F3B904303}" srcOrd="1" destOrd="0" parTransId="{BAB41D4F-BFDD-455C-8F0A-7B7D0662928A}" sibTransId="{383920B9-57A0-4E5B-8446-FD93403D4EC0}"/>
    <dgm:cxn modelId="{C6BC28AD-4A47-4BAA-BED2-99C2FBBED6EF}" type="presOf" srcId="{4174E31D-C529-403D-AC76-50C5CE4997EC}" destId="{1DA83B93-C755-48A2-A4CC-923EF5D07A6E}" srcOrd="0" destOrd="0" presId="urn:microsoft.com/office/officeart/2005/8/layout/default"/>
    <dgm:cxn modelId="{4DC1FEEA-410F-4A7B-BB1D-80C814E6160D}" type="presOf" srcId="{A7C492CD-EAB0-4FED-9396-DE1F9F6CB5A0}" destId="{0337A8ED-CB5E-438C-8BE8-D1E12F90B404}" srcOrd="0" destOrd="0" presId="urn:microsoft.com/office/officeart/2005/8/layout/default"/>
    <dgm:cxn modelId="{F73CCDF5-49D2-4EFD-846B-60430BEA845A}" srcId="{4174E31D-C529-403D-AC76-50C5CE4997EC}" destId="{A7C492CD-EAB0-4FED-9396-DE1F9F6CB5A0}" srcOrd="0" destOrd="0" parTransId="{9ABB33C0-F512-4819-B143-E69A90D476B5}" sibTransId="{6329659F-5CC5-4855-8F87-D3C737DBD6BF}"/>
    <dgm:cxn modelId="{DA82BE1A-7E88-41B8-A65F-DA3D7174CDD1}" type="presParOf" srcId="{1DA83B93-C755-48A2-A4CC-923EF5D07A6E}" destId="{0337A8ED-CB5E-438C-8BE8-D1E12F90B404}" srcOrd="0" destOrd="0" presId="urn:microsoft.com/office/officeart/2005/8/layout/default"/>
    <dgm:cxn modelId="{99E8E625-F3C0-4F83-BCBC-DC0DF1B0EB0B}" type="presParOf" srcId="{1DA83B93-C755-48A2-A4CC-923EF5D07A6E}" destId="{B2170354-8E84-4EC8-B87C-2ACD76F0B2ED}" srcOrd="1" destOrd="0" presId="urn:microsoft.com/office/officeart/2005/8/layout/default"/>
    <dgm:cxn modelId="{131AEA9B-8F13-4B46-A796-0BC704DBCD49}" type="presParOf" srcId="{1DA83B93-C755-48A2-A4CC-923EF5D07A6E}" destId="{7728224B-882D-4B5F-8CEB-E9F3AAB7EBFB}"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6BD46D0-E5D8-40F0-8A75-3F6E2C8A53FB}" type="doc">
      <dgm:prSet loTypeId="urn:microsoft.com/office/officeart/2005/8/layout/vList2" loCatId="list" qsTypeId="urn:microsoft.com/office/officeart/2005/8/quickstyle/simple1" qsCatId="simple" csTypeId="urn:microsoft.com/office/officeart/2005/8/colors/accent5_2" csCatId="accent5"/>
      <dgm:spPr/>
      <dgm:t>
        <a:bodyPr/>
        <a:lstStyle/>
        <a:p>
          <a:endParaRPr lang="en-US"/>
        </a:p>
      </dgm:t>
    </dgm:pt>
    <dgm:pt modelId="{6ABA3B82-D833-4546-A3F4-09CE049BB7B4}">
      <dgm:prSet/>
      <dgm:spPr/>
      <dgm:t>
        <a:bodyPr/>
        <a:lstStyle/>
        <a:p>
          <a:r>
            <a:rPr lang="en-US" baseline="0"/>
            <a:t>The wait type is PAGELATCH_EX on </a:t>
          </a:r>
          <a:r>
            <a:rPr lang="en-US" b="1" baseline="0"/>
            <a:t>sysschobjs</a:t>
          </a:r>
          <a:r>
            <a:rPr lang="en-US" baseline="0"/>
            <a:t> in </a:t>
          </a:r>
          <a:r>
            <a:rPr lang="en-US" b="1" baseline="0"/>
            <a:t>TempDB.</a:t>
          </a:r>
          <a:r>
            <a:rPr lang="en-US"/>
            <a:t>.</a:t>
          </a:r>
        </a:p>
      </dgm:t>
    </dgm:pt>
    <dgm:pt modelId="{379AFD36-A877-47BD-A2A7-9ED5F5B309C6}" type="parTrans" cxnId="{EB44EA17-AE4E-4391-B436-3BAC454C5608}">
      <dgm:prSet/>
      <dgm:spPr/>
      <dgm:t>
        <a:bodyPr/>
        <a:lstStyle/>
        <a:p>
          <a:endParaRPr lang="en-US"/>
        </a:p>
      </dgm:t>
    </dgm:pt>
    <dgm:pt modelId="{92894347-CE1B-4BD7-84D1-71BFAC150437}" type="sibTrans" cxnId="{EB44EA17-AE4E-4391-B436-3BAC454C5608}">
      <dgm:prSet/>
      <dgm:spPr/>
      <dgm:t>
        <a:bodyPr/>
        <a:lstStyle/>
        <a:p>
          <a:endParaRPr lang="en-US"/>
        </a:p>
      </dgm:t>
    </dgm:pt>
    <dgm:pt modelId="{FCAB14EA-443C-4648-9F8B-0F9C33D1C706}" type="pres">
      <dgm:prSet presAssocID="{46BD46D0-E5D8-40F0-8A75-3F6E2C8A53FB}" presName="linear" presStyleCnt="0">
        <dgm:presLayoutVars>
          <dgm:animLvl val="lvl"/>
          <dgm:resizeHandles val="exact"/>
        </dgm:presLayoutVars>
      </dgm:prSet>
      <dgm:spPr/>
    </dgm:pt>
    <dgm:pt modelId="{58FE6A5A-6E05-4926-9D5A-6C873DB3F4C1}" type="pres">
      <dgm:prSet presAssocID="{6ABA3B82-D833-4546-A3F4-09CE049BB7B4}" presName="parentText" presStyleLbl="node1" presStyleIdx="0" presStyleCnt="1">
        <dgm:presLayoutVars>
          <dgm:chMax val="0"/>
          <dgm:bulletEnabled val="1"/>
        </dgm:presLayoutVars>
      </dgm:prSet>
      <dgm:spPr/>
    </dgm:pt>
  </dgm:ptLst>
  <dgm:cxnLst>
    <dgm:cxn modelId="{EB44EA17-AE4E-4391-B436-3BAC454C5608}" srcId="{46BD46D0-E5D8-40F0-8A75-3F6E2C8A53FB}" destId="{6ABA3B82-D833-4546-A3F4-09CE049BB7B4}" srcOrd="0" destOrd="0" parTransId="{379AFD36-A877-47BD-A2A7-9ED5F5B309C6}" sibTransId="{92894347-CE1B-4BD7-84D1-71BFAC150437}"/>
    <dgm:cxn modelId="{D40B3037-A302-4607-BE09-28BB261231B8}" type="presOf" srcId="{46BD46D0-E5D8-40F0-8A75-3F6E2C8A53FB}" destId="{FCAB14EA-443C-4648-9F8B-0F9C33D1C706}" srcOrd="0" destOrd="0" presId="urn:microsoft.com/office/officeart/2005/8/layout/vList2"/>
    <dgm:cxn modelId="{8D34A875-DEFD-40B5-BC3D-D9FC421EDEBB}" type="presOf" srcId="{6ABA3B82-D833-4546-A3F4-09CE049BB7B4}" destId="{58FE6A5A-6E05-4926-9D5A-6C873DB3F4C1}" srcOrd="0" destOrd="0" presId="urn:microsoft.com/office/officeart/2005/8/layout/vList2"/>
    <dgm:cxn modelId="{6062CB08-7454-42C1-8712-3C29E52DA8E1}" type="presParOf" srcId="{FCAB14EA-443C-4648-9F8B-0F9C33D1C706}" destId="{58FE6A5A-6E05-4926-9D5A-6C873DB3F4C1}"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0E4E29E-00FC-41B6-8CD3-AA0F652583E7}" type="doc">
      <dgm:prSet loTypeId="urn:microsoft.com/office/officeart/2005/8/layout/default" loCatId="list" qsTypeId="urn:microsoft.com/office/officeart/2005/8/quickstyle/simple1" qsCatId="simple" csTypeId="urn:microsoft.com/office/officeart/2005/8/colors/accent5_2" csCatId="accent5" phldr="1"/>
      <dgm:spPr/>
      <dgm:t>
        <a:bodyPr/>
        <a:lstStyle/>
        <a:p>
          <a:endParaRPr lang="en-US"/>
        </a:p>
      </dgm:t>
    </dgm:pt>
    <dgm:pt modelId="{EFB595A0-4DD1-4AAD-8EC1-F4FBC7AD3075}">
      <dgm:prSet custT="1"/>
      <dgm:spPr/>
      <dgm:t>
        <a:bodyPr/>
        <a:lstStyle/>
        <a:p>
          <a:r>
            <a:rPr lang="en-US" sz="2000" b="0" i="0" dirty="0"/>
            <a:t>If the number of logical processors is less than or equal to eight (8), use the same number of data files as logical processors. </a:t>
          </a:r>
          <a:endParaRPr lang="en-US" sz="2000" dirty="0"/>
        </a:p>
      </dgm:t>
    </dgm:pt>
    <dgm:pt modelId="{E953DD66-021B-49D9-9EC0-98274141265F}" type="parTrans" cxnId="{515B9965-BE28-48E5-A5D3-00D49F14EC9B}">
      <dgm:prSet/>
      <dgm:spPr/>
      <dgm:t>
        <a:bodyPr/>
        <a:lstStyle/>
        <a:p>
          <a:endParaRPr lang="en-US"/>
        </a:p>
      </dgm:t>
    </dgm:pt>
    <dgm:pt modelId="{4C6B3E41-5F81-4FEA-9650-D33334A6F04E}" type="sibTrans" cxnId="{515B9965-BE28-48E5-A5D3-00D49F14EC9B}">
      <dgm:prSet/>
      <dgm:spPr/>
      <dgm:t>
        <a:bodyPr/>
        <a:lstStyle/>
        <a:p>
          <a:endParaRPr lang="en-US"/>
        </a:p>
      </dgm:t>
    </dgm:pt>
    <dgm:pt modelId="{B230EE83-DBF3-4A1F-8033-6A84344128EE}">
      <dgm:prSet custT="1"/>
      <dgm:spPr/>
      <dgm:t>
        <a:bodyPr/>
        <a:lstStyle/>
        <a:p>
          <a:r>
            <a:rPr lang="en-US" sz="2000" b="0" i="0" dirty="0"/>
            <a:t>If the number of logical processors is greater than eight (8), use eight data files.</a:t>
          </a:r>
          <a:endParaRPr lang="en-US" sz="2000" dirty="0"/>
        </a:p>
      </dgm:t>
    </dgm:pt>
    <dgm:pt modelId="{3C23FB24-8BE8-4BC2-887A-1C26A2770F93}" type="parTrans" cxnId="{9BDDA25F-9A60-485D-98ED-3B33C1E042C6}">
      <dgm:prSet/>
      <dgm:spPr/>
      <dgm:t>
        <a:bodyPr/>
        <a:lstStyle/>
        <a:p>
          <a:endParaRPr lang="en-US"/>
        </a:p>
      </dgm:t>
    </dgm:pt>
    <dgm:pt modelId="{B44D7CA7-8098-468F-90EA-4F42D74067FE}" type="sibTrans" cxnId="{9BDDA25F-9A60-485D-98ED-3B33C1E042C6}">
      <dgm:prSet/>
      <dgm:spPr/>
      <dgm:t>
        <a:bodyPr/>
        <a:lstStyle/>
        <a:p>
          <a:endParaRPr lang="en-US"/>
        </a:p>
      </dgm:t>
    </dgm:pt>
    <dgm:pt modelId="{CBCB11D9-3B2B-4DCD-B9D9-17777F8FEB5B}">
      <dgm:prSet custT="1"/>
      <dgm:spPr/>
      <dgm:t>
        <a:bodyPr/>
        <a:lstStyle/>
        <a:p>
          <a:r>
            <a:rPr lang="en-US" sz="2000" b="0" i="0"/>
            <a:t>Alternatively, make changes to the workload or code.</a:t>
          </a:r>
          <a:endParaRPr lang="en-US" sz="2000" dirty="0"/>
        </a:p>
      </dgm:t>
    </dgm:pt>
    <dgm:pt modelId="{EF8AEF85-17AB-4373-924E-8D26D14433D9}" type="parTrans" cxnId="{16C1884E-CAD9-4F9D-B45E-00A16A631DAA}">
      <dgm:prSet/>
      <dgm:spPr/>
      <dgm:t>
        <a:bodyPr/>
        <a:lstStyle/>
        <a:p>
          <a:endParaRPr lang="en-US"/>
        </a:p>
      </dgm:t>
    </dgm:pt>
    <dgm:pt modelId="{FDF3A90A-4F09-468D-B21A-593D81B18317}" type="sibTrans" cxnId="{16C1884E-CAD9-4F9D-B45E-00A16A631DAA}">
      <dgm:prSet/>
      <dgm:spPr/>
      <dgm:t>
        <a:bodyPr/>
        <a:lstStyle/>
        <a:p>
          <a:endParaRPr lang="en-US"/>
        </a:p>
      </dgm:t>
    </dgm:pt>
    <dgm:pt modelId="{BCA2F177-B590-4E3F-B210-5C1A1B59FB97}">
      <dgm:prSet custT="1"/>
      <dgm:spPr/>
      <dgm:t>
        <a:bodyPr/>
        <a:lstStyle/>
        <a:p>
          <a:r>
            <a:rPr lang="en-US" sz="2000" b="0" i="0" dirty="0"/>
            <a:t>If contention continues, increase the number of data    files by multiples of four (4) up to the number of logical processors</a:t>
          </a:r>
          <a:endParaRPr lang="en-US" sz="2000" dirty="0"/>
        </a:p>
      </dgm:t>
    </dgm:pt>
    <dgm:pt modelId="{2406BAFD-0A08-4201-B42A-D2F4AD1592B5}" type="parTrans" cxnId="{D0925EDB-59C0-4822-9B6B-C213250BEB0A}">
      <dgm:prSet/>
      <dgm:spPr/>
      <dgm:t>
        <a:bodyPr/>
        <a:lstStyle/>
        <a:p>
          <a:endParaRPr lang="en-US"/>
        </a:p>
      </dgm:t>
    </dgm:pt>
    <dgm:pt modelId="{EBBD0940-7350-4A00-8A84-137B0D10459B}" type="sibTrans" cxnId="{D0925EDB-59C0-4822-9B6B-C213250BEB0A}">
      <dgm:prSet/>
      <dgm:spPr/>
      <dgm:t>
        <a:bodyPr/>
        <a:lstStyle/>
        <a:p>
          <a:endParaRPr lang="en-US"/>
        </a:p>
      </dgm:t>
    </dgm:pt>
    <dgm:pt modelId="{3E0853D8-B67B-4937-8615-62A92E7AA09E}" type="pres">
      <dgm:prSet presAssocID="{60E4E29E-00FC-41B6-8CD3-AA0F652583E7}" presName="diagram" presStyleCnt="0">
        <dgm:presLayoutVars>
          <dgm:dir/>
          <dgm:resizeHandles val="exact"/>
        </dgm:presLayoutVars>
      </dgm:prSet>
      <dgm:spPr/>
    </dgm:pt>
    <dgm:pt modelId="{1DBA622A-2CAD-4CD4-B9F9-2EC91C1157DC}" type="pres">
      <dgm:prSet presAssocID="{EFB595A0-4DD1-4AAD-8EC1-F4FBC7AD3075}" presName="node" presStyleLbl="node1" presStyleIdx="0" presStyleCnt="4" custScaleY="163083">
        <dgm:presLayoutVars>
          <dgm:bulletEnabled val="1"/>
        </dgm:presLayoutVars>
      </dgm:prSet>
      <dgm:spPr/>
    </dgm:pt>
    <dgm:pt modelId="{D38E063A-63FE-45FC-B3C0-B240E9CABDF0}" type="pres">
      <dgm:prSet presAssocID="{4C6B3E41-5F81-4FEA-9650-D33334A6F04E}" presName="sibTrans" presStyleCnt="0"/>
      <dgm:spPr/>
    </dgm:pt>
    <dgm:pt modelId="{B1C4AFFA-3532-437C-B29A-7FDDE5BEC71F}" type="pres">
      <dgm:prSet presAssocID="{B230EE83-DBF3-4A1F-8033-6A84344128EE}" presName="node" presStyleLbl="node1" presStyleIdx="1" presStyleCnt="4" custScaleY="160280">
        <dgm:presLayoutVars>
          <dgm:bulletEnabled val="1"/>
        </dgm:presLayoutVars>
      </dgm:prSet>
      <dgm:spPr/>
    </dgm:pt>
    <dgm:pt modelId="{2B39BB65-AD2D-412B-BF55-4AE75F4E6F53}" type="pres">
      <dgm:prSet presAssocID="{B44D7CA7-8098-468F-90EA-4F42D74067FE}" presName="sibTrans" presStyleCnt="0"/>
      <dgm:spPr/>
    </dgm:pt>
    <dgm:pt modelId="{44D8825F-E5C3-4395-86D5-510F82EDC61E}" type="pres">
      <dgm:prSet presAssocID="{BCA2F177-B590-4E3F-B210-5C1A1B59FB97}" presName="node" presStyleLbl="node1" presStyleIdx="2" presStyleCnt="4" custScaleY="160280">
        <dgm:presLayoutVars>
          <dgm:bulletEnabled val="1"/>
        </dgm:presLayoutVars>
      </dgm:prSet>
      <dgm:spPr/>
    </dgm:pt>
    <dgm:pt modelId="{FB9F0EE4-521D-4651-A5A9-A66D524BF172}" type="pres">
      <dgm:prSet presAssocID="{EBBD0940-7350-4A00-8A84-137B0D10459B}" presName="sibTrans" presStyleCnt="0"/>
      <dgm:spPr/>
    </dgm:pt>
    <dgm:pt modelId="{0A4357DC-3753-4163-A2BD-06FC659AF452}" type="pres">
      <dgm:prSet presAssocID="{CBCB11D9-3B2B-4DCD-B9D9-17777F8FEB5B}" presName="node" presStyleLbl="node1" presStyleIdx="3" presStyleCnt="4" custScaleY="160280">
        <dgm:presLayoutVars>
          <dgm:bulletEnabled val="1"/>
        </dgm:presLayoutVars>
      </dgm:prSet>
      <dgm:spPr/>
    </dgm:pt>
  </dgm:ptLst>
  <dgm:cxnLst>
    <dgm:cxn modelId="{FE259A04-5A32-4171-B752-1E6B7D733EDE}" type="presOf" srcId="{B230EE83-DBF3-4A1F-8033-6A84344128EE}" destId="{B1C4AFFA-3532-437C-B29A-7FDDE5BEC71F}" srcOrd="0" destOrd="0" presId="urn:microsoft.com/office/officeart/2005/8/layout/default"/>
    <dgm:cxn modelId="{9BDDA25F-9A60-485D-98ED-3B33C1E042C6}" srcId="{60E4E29E-00FC-41B6-8CD3-AA0F652583E7}" destId="{B230EE83-DBF3-4A1F-8033-6A84344128EE}" srcOrd="1" destOrd="0" parTransId="{3C23FB24-8BE8-4BC2-887A-1C26A2770F93}" sibTransId="{B44D7CA7-8098-468F-90EA-4F42D74067FE}"/>
    <dgm:cxn modelId="{515B9965-BE28-48E5-A5D3-00D49F14EC9B}" srcId="{60E4E29E-00FC-41B6-8CD3-AA0F652583E7}" destId="{EFB595A0-4DD1-4AAD-8EC1-F4FBC7AD3075}" srcOrd="0" destOrd="0" parTransId="{E953DD66-021B-49D9-9EC0-98274141265F}" sibTransId="{4C6B3E41-5F81-4FEA-9650-D33334A6F04E}"/>
    <dgm:cxn modelId="{16C1884E-CAD9-4F9D-B45E-00A16A631DAA}" srcId="{60E4E29E-00FC-41B6-8CD3-AA0F652583E7}" destId="{CBCB11D9-3B2B-4DCD-B9D9-17777F8FEB5B}" srcOrd="3" destOrd="0" parTransId="{EF8AEF85-17AB-4373-924E-8D26D14433D9}" sibTransId="{FDF3A90A-4F09-468D-B21A-593D81B18317}"/>
    <dgm:cxn modelId="{668C6A5A-A3E0-4094-A2A0-4E7B865D1BC8}" type="presOf" srcId="{EFB595A0-4DD1-4AAD-8EC1-F4FBC7AD3075}" destId="{1DBA622A-2CAD-4CD4-B9F9-2EC91C1157DC}" srcOrd="0" destOrd="0" presId="urn:microsoft.com/office/officeart/2005/8/layout/default"/>
    <dgm:cxn modelId="{E09680CA-9CCC-45F8-BA01-ED7053F2F824}" type="presOf" srcId="{BCA2F177-B590-4E3F-B210-5C1A1B59FB97}" destId="{44D8825F-E5C3-4395-86D5-510F82EDC61E}" srcOrd="0" destOrd="0" presId="urn:microsoft.com/office/officeart/2005/8/layout/default"/>
    <dgm:cxn modelId="{52950BD7-0B8C-4BB5-9BB4-04E5011AD240}" type="presOf" srcId="{CBCB11D9-3B2B-4DCD-B9D9-17777F8FEB5B}" destId="{0A4357DC-3753-4163-A2BD-06FC659AF452}" srcOrd="0" destOrd="0" presId="urn:microsoft.com/office/officeart/2005/8/layout/default"/>
    <dgm:cxn modelId="{D0925EDB-59C0-4822-9B6B-C213250BEB0A}" srcId="{60E4E29E-00FC-41B6-8CD3-AA0F652583E7}" destId="{BCA2F177-B590-4E3F-B210-5C1A1B59FB97}" srcOrd="2" destOrd="0" parTransId="{2406BAFD-0A08-4201-B42A-D2F4AD1592B5}" sibTransId="{EBBD0940-7350-4A00-8A84-137B0D10459B}"/>
    <dgm:cxn modelId="{9FBF91E5-022B-4F86-96B8-907D7B0B8EEA}" type="presOf" srcId="{60E4E29E-00FC-41B6-8CD3-AA0F652583E7}" destId="{3E0853D8-B67B-4937-8615-62A92E7AA09E}" srcOrd="0" destOrd="0" presId="urn:microsoft.com/office/officeart/2005/8/layout/default"/>
    <dgm:cxn modelId="{C753FADE-3CC9-4756-83F4-6860632F5E0B}" type="presParOf" srcId="{3E0853D8-B67B-4937-8615-62A92E7AA09E}" destId="{1DBA622A-2CAD-4CD4-B9F9-2EC91C1157DC}" srcOrd="0" destOrd="0" presId="urn:microsoft.com/office/officeart/2005/8/layout/default"/>
    <dgm:cxn modelId="{192401C3-CDDB-4F23-B56F-E03BE535836B}" type="presParOf" srcId="{3E0853D8-B67B-4937-8615-62A92E7AA09E}" destId="{D38E063A-63FE-45FC-B3C0-B240E9CABDF0}" srcOrd="1" destOrd="0" presId="urn:microsoft.com/office/officeart/2005/8/layout/default"/>
    <dgm:cxn modelId="{A0807EDE-3C4F-4C37-AB0C-72CD2906BDAE}" type="presParOf" srcId="{3E0853D8-B67B-4937-8615-62A92E7AA09E}" destId="{B1C4AFFA-3532-437C-B29A-7FDDE5BEC71F}" srcOrd="2" destOrd="0" presId="urn:microsoft.com/office/officeart/2005/8/layout/default"/>
    <dgm:cxn modelId="{7E62D39B-1D78-4996-8BD1-28C3903DB389}" type="presParOf" srcId="{3E0853D8-B67B-4937-8615-62A92E7AA09E}" destId="{2B39BB65-AD2D-412B-BF55-4AE75F4E6F53}" srcOrd="3" destOrd="0" presId="urn:microsoft.com/office/officeart/2005/8/layout/default"/>
    <dgm:cxn modelId="{59D64556-14EE-4D32-873E-42C1B9EA9D2E}" type="presParOf" srcId="{3E0853D8-B67B-4937-8615-62A92E7AA09E}" destId="{44D8825F-E5C3-4395-86D5-510F82EDC61E}" srcOrd="4" destOrd="0" presId="urn:microsoft.com/office/officeart/2005/8/layout/default"/>
    <dgm:cxn modelId="{79526307-AE5A-4D1B-816A-AB36414CE62F}" type="presParOf" srcId="{3E0853D8-B67B-4937-8615-62A92E7AA09E}" destId="{FB9F0EE4-521D-4651-A5A9-A66D524BF172}" srcOrd="5" destOrd="0" presId="urn:microsoft.com/office/officeart/2005/8/layout/default"/>
    <dgm:cxn modelId="{41A248F2-379B-403C-A2CD-1A704BEE1423}" type="presParOf" srcId="{3E0853D8-B67B-4937-8615-62A92E7AA09E}" destId="{0A4357DC-3753-4163-A2BD-06FC659AF452}"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DF05929-157C-4B15-92F2-BF6BDE8DCA61}" type="doc">
      <dgm:prSet loTypeId="urn:microsoft.com/office/officeart/2005/8/layout/default" loCatId="list" qsTypeId="urn:microsoft.com/office/officeart/2005/8/quickstyle/simple1" qsCatId="simple" csTypeId="urn:microsoft.com/office/officeart/2005/8/colors/accent5_2" csCatId="accent5" phldr="1"/>
      <dgm:spPr/>
      <dgm:t>
        <a:bodyPr/>
        <a:lstStyle/>
        <a:p>
          <a:endParaRPr lang="en-US"/>
        </a:p>
      </dgm:t>
    </dgm:pt>
    <dgm:pt modelId="{F2CFAFE8-C07F-42D3-A666-0F3353C7CA11}">
      <dgm:prSet custT="1"/>
      <dgm:spPr/>
      <dgm:t>
        <a:bodyPr/>
        <a:lstStyle/>
        <a:p>
          <a:r>
            <a:rPr lang="en-US" sz="2400" baseline="0" dirty="0"/>
            <a:t>Consider instant file initialization</a:t>
          </a:r>
          <a:endParaRPr lang="en-US" sz="2400" dirty="0"/>
        </a:p>
      </dgm:t>
    </dgm:pt>
    <dgm:pt modelId="{A27B2E1C-7D88-411B-9676-435246736952}" type="parTrans" cxnId="{973E4B3A-95DD-4FE6-B5BA-22DBD21DF18D}">
      <dgm:prSet/>
      <dgm:spPr/>
      <dgm:t>
        <a:bodyPr/>
        <a:lstStyle/>
        <a:p>
          <a:endParaRPr lang="en-US" sz="1400"/>
        </a:p>
      </dgm:t>
    </dgm:pt>
    <dgm:pt modelId="{634931F7-1682-4388-951B-72E45C346E2F}" type="sibTrans" cxnId="{973E4B3A-95DD-4FE6-B5BA-22DBD21DF18D}">
      <dgm:prSet/>
      <dgm:spPr/>
      <dgm:t>
        <a:bodyPr/>
        <a:lstStyle/>
        <a:p>
          <a:endParaRPr lang="en-US" sz="1400"/>
        </a:p>
      </dgm:t>
    </dgm:pt>
    <dgm:pt modelId="{9398C0D8-9E80-4485-9E28-88E046756333}">
      <dgm:prSet custT="1"/>
      <dgm:spPr/>
      <dgm:t>
        <a:bodyPr/>
        <a:lstStyle/>
        <a:p>
          <a:r>
            <a:rPr lang="en-US" sz="2400" baseline="0" dirty="0"/>
            <a:t>Pre-allocate space for all TempDB files</a:t>
          </a:r>
          <a:endParaRPr lang="en-US" sz="2400" dirty="0"/>
        </a:p>
      </dgm:t>
    </dgm:pt>
    <dgm:pt modelId="{E2E40A30-2531-41F4-B2ED-761A165A366A}" type="parTrans" cxnId="{A72FABBC-6B24-4C58-95ED-4C9FC6DC2303}">
      <dgm:prSet/>
      <dgm:spPr/>
      <dgm:t>
        <a:bodyPr/>
        <a:lstStyle/>
        <a:p>
          <a:endParaRPr lang="en-US" sz="1400"/>
        </a:p>
      </dgm:t>
    </dgm:pt>
    <dgm:pt modelId="{6FE77A4D-C0BE-4A2C-A7B1-F53041F288EA}" type="sibTrans" cxnId="{A72FABBC-6B24-4C58-95ED-4C9FC6DC2303}">
      <dgm:prSet/>
      <dgm:spPr/>
      <dgm:t>
        <a:bodyPr/>
        <a:lstStyle/>
        <a:p>
          <a:endParaRPr lang="en-US" sz="1400"/>
        </a:p>
      </dgm:t>
    </dgm:pt>
    <dgm:pt modelId="{8D618624-FA4E-4809-AA0F-DB631093FE23}">
      <dgm:prSet custT="1"/>
      <dgm:spPr/>
      <dgm:t>
        <a:bodyPr/>
        <a:lstStyle/>
        <a:p>
          <a:r>
            <a:rPr lang="en-US" sz="2400" baseline="0" dirty="0"/>
            <a:t>Divide TempDB into multiple data files of equal size</a:t>
          </a:r>
          <a:endParaRPr lang="en-US" sz="2400" dirty="0"/>
        </a:p>
      </dgm:t>
    </dgm:pt>
    <dgm:pt modelId="{D77842F8-D4A4-4CEB-AB40-3896550B90CB}" type="parTrans" cxnId="{898DFFAA-BD0B-45BB-ACBE-432C211A6892}">
      <dgm:prSet/>
      <dgm:spPr/>
      <dgm:t>
        <a:bodyPr/>
        <a:lstStyle/>
        <a:p>
          <a:endParaRPr lang="en-US" sz="1400"/>
        </a:p>
      </dgm:t>
    </dgm:pt>
    <dgm:pt modelId="{FE2B29F5-7482-4AAF-A5BD-2E0D31973F94}" type="sibTrans" cxnId="{898DFFAA-BD0B-45BB-ACBE-432C211A6892}">
      <dgm:prSet/>
      <dgm:spPr/>
      <dgm:t>
        <a:bodyPr/>
        <a:lstStyle/>
        <a:p>
          <a:endParaRPr lang="en-US" sz="1400"/>
        </a:p>
      </dgm:t>
    </dgm:pt>
    <dgm:pt modelId="{338F272E-D681-4C13-B0CB-BE13A97DD5EB}">
      <dgm:prSet custT="1"/>
      <dgm:spPr/>
      <dgm:t>
        <a:bodyPr/>
        <a:lstStyle/>
        <a:p>
          <a:r>
            <a:rPr lang="en-US" sz="2400" baseline="0" dirty="0"/>
            <a:t>Put the TempDB database on a fast I/O subsystem</a:t>
          </a:r>
          <a:endParaRPr lang="en-US" sz="2400" dirty="0"/>
        </a:p>
      </dgm:t>
    </dgm:pt>
    <dgm:pt modelId="{E227C10A-B800-4A9C-A0D1-139AF315E337}" type="parTrans" cxnId="{C7AB2722-846E-4FFD-89D6-48E882BB3AD5}">
      <dgm:prSet/>
      <dgm:spPr/>
      <dgm:t>
        <a:bodyPr/>
        <a:lstStyle/>
        <a:p>
          <a:endParaRPr lang="en-US" sz="1400"/>
        </a:p>
      </dgm:t>
    </dgm:pt>
    <dgm:pt modelId="{24540621-E93B-4B37-9B37-FAB402BBBC8C}" type="sibTrans" cxnId="{C7AB2722-846E-4FFD-89D6-48E882BB3AD5}">
      <dgm:prSet/>
      <dgm:spPr/>
      <dgm:t>
        <a:bodyPr/>
        <a:lstStyle/>
        <a:p>
          <a:endParaRPr lang="en-US" sz="1400"/>
        </a:p>
      </dgm:t>
    </dgm:pt>
    <dgm:pt modelId="{56B0BDE0-B2C0-406F-8881-FD6AFD2AF39B}">
      <dgm:prSet custT="1"/>
      <dgm:spPr/>
      <dgm:t>
        <a:bodyPr/>
        <a:lstStyle/>
        <a:p>
          <a:r>
            <a:rPr lang="en-US" sz="2400" baseline="0" dirty="0"/>
            <a:t>Use disk striping if there are many directly attached disks.</a:t>
          </a:r>
          <a:endParaRPr lang="en-US" sz="2400" dirty="0"/>
        </a:p>
      </dgm:t>
    </dgm:pt>
    <dgm:pt modelId="{FFA9546E-E452-4C1C-84EF-E8A931A4DB1F}" type="parTrans" cxnId="{44B57BCD-49E4-4C7D-AD32-06B06612D900}">
      <dgm:prSet/>
      <dgm:spPr/>
      <dgm:t>
        <a:bodyPr/>
        <a:lstStyle/>
        <a:p>
          <a:endParaRPr lang="en-US" sz="1400"/>
        </a:p>
      </dgm:t>
    </dgm:pt>
    <dgm:pt modelId="{0CA217A1-CD82-400A-BDD0-66B54F8EAB0D}" type="sibTrans" cxnId="{44B57BCD-49E4-4C7D-AD32-06B06612D900}">
      <dgm:prSet/>
      <dgm:spPr/>
      <dgm:t>
        <a:bodyPr/>
        <a:lstStyle/>
        <a:p>
          <a:endParaRPr lang="en-US" sz="1400"/>
        </a:p>
      </dgm:t>
    </dgm:pt>
    <dgm:pt modelId="{0CD97547-67F5-4A37-8E1D-98DBDC37ED90}">
      <dgm:prSet custT="1"/>
      <dgm:spPr/>
      <dgm:t>
        <a:bodyPr/>
        <a:lstStyle/>
        <a:p>
          <a:r>
            <a:rPr lang="en-US" sz="2400" baseline="0" dirty="0"/>
            <a:t>Put the TempDB database on separate disks from user databases</a:t>
          </a:r>
          <a:endParaRPr lang="en-US" sz="2400" dirty="0"/>
        </a:p>
      </dgm:t>
    </dgm:pt>
    <dgm:pt modelId="{D013B7AE-7A7A-4006-9CC8-D708CCEB2294}" type="parTrans" cxnId="{F0A53C68-8B39-4545-A25D-D9AD51EBF3FA}">
      <dgm:prSet/>
      <dgm:spPr/>
      <dgm:t>
        <a:bodyPr/>
        <a:lstStyle/>
        <a:p>
          <a:endParaRPr lang="en-US" sz="1400"/>
        </a:p>
      </dgm:t>
    </dgm:pt>
    <dgm:pt modelId="{FCB220A5-CA12-4AF3-BEDE-9099261CC34C}" type="sibTrans" cxnId="{F0A53C68-8B39-4545-A25D-D9AD51EBF3FA}">
      <dgm:prSet/>
      <dgm:spPr/>
      <dgm:t>
        <a:bodyPr/>
        <a:lstStyle/>
        <a:p>
          <a:endParaRPr lang="en-US" sz="1400"/>
        </a:p>
      </dgm:t>
    </dgm:pt>
    <dgm:pt modelId="{14BD22F7-991E-462A-B0D7-2075713FA611}" type="pres">
      <dgm:prSet presAssocID="{2DF05929-157C-4B15-92F2-BF6BDE8DCA61}" presName="diagram" presStyleCnt="0">
        <dgm:presLayoutVars>
          <dgm:dir/>
          <dgm:resizeHandles val="exact"/>
        </dgm:presLayoutVars>
      </dgm:prSet>
      <dgm:spPr/>
    </dgm:pt>
    <dgm:pt modelId="{1112D7E6-9E7C-4AA2-B124-7E6E29E911AF}" type="pres">
      <dgm:prSet presAssocID="{F2CFAFE8-C07F-42D3-A666-0F3353C7CA11}" presName="node" presStyleLbl="node1" presStyleIdx="0" presStyleCnt="6">
        <dgm:presLayoutVars>
          <dgm:bulletEnabled val="1"/>
        </dgm:presLayoutVars>
      </dgm:prSet>
      <dgm:spPr/>
    </dgm:pt>
    <dgm:pt modelId="{C3E46503-012B-4752-A160-425F77D71B57}" type="pres">
      <dgm:prSet presAssocID="{634931F7-1682-4388-951B-72E45C346E2F}" presName="sibTrans" presStyleCnt="0"/>
      <dgm:spPr/>
    </dgm:pt>
    <dgm:pt modelId="{94DCA6BD-1721-4E61-8F96-42F7D22CF61C}" type="pres">
      <dgm:prSet presAssocID="{9398C0D8-9E80-4485-9E28-88E046756333}" presName="node" presStyleLbl="node1" presStyleIdx="1" presStyleCnt="6">
        <dgm:presLayoutVars>
          <dgm:bulletEnabled val="1"/>
        </dgm:presLayoutVars>
      </dgm:prSet>
      <dgm:spPr/>
    </dgm:pt>
    <dgm:pt modelId="{3305088B-C4B4-4A1F-BA81-1998D6097785}" type="pres">
      <dgm:prSet presAssocID="{6FE77A4D-C0BE-4A2C-A7B1-F53041F288EA}" presName="sibTrans" presStyleCnt="0"/>
      <dgm:spPr/>
    </dgm:pt>
    <dgm:pt modelId="{D32F6E4D-F5C1-4618-93C3-7C08E691EE5B}" type="pres">
      <dgm:prSet presAssocID="{8D618624-FA4E-4809-AA0F-DB631093FE23}" presName="node" presStyleLbl="node1" presStyleIdx="2" presStyleCnt="6">
        <dgm:presLayoutVars>
          <dgm:bulletEnabled val="1"/>
        </dgm:presLayoutVars>
      </dgm:prSet>
      <dgm:spPr/>
    </dgm:pt>
    <dgm:pt modelId="{BC1E083D-EE93-4176-B8A4-79757CAD9B94}" type="pres">
      <dgm:prSet presAssocID="{FE2B29F5-7482-4AAF-A5BD-2E0D31973F94}" presName="sibTrans" presStyleCnt="0"/>
      <dgm:spPr/>
    </dgm:pt>
    <dgm:pt modelId="{7D8C0E8D-C181-4FBD-8CD5-972A56A49965}" type="pres">
      <dgm:prSet presAssocID="{338F272E-D681-4C13-B0CB-BE13A97DD5EB}" presName="node" presStyleLbl="node1" presStyleIdx="3" presStyleCnt="6">
        <dgm:presLayoutVars>
          <dgm:bulletEnabled val="1"/>
        </dgm:presLayoutVars>
      </dgm:prSet>
      <dgm:spPr/>
    </dgm:pt>
    <dgm:pt modelId="{37A5D24B-E16A-4BF5-AE01-39EA0F4F6406}" type="pres">
      <dgm:prSet presAssocID="{24540621-E93B-4B37-9B37-FAB402BBBC8C}" presName="sibTrans" presStyleCnt="0"/>
      <dgm:spPr/>
    </dgm:pt>
    <dgm:pt modelId="{5C5D1959-FD49-4F9F-BE4D-0311FDC3F87A}" type="pres">
      <dgm:prSet presAssocID="{56B0BDE0-B2C0-406F-8881-FD6AFD2AF39B}" presName="node" presStyleLbl="node1" presStyleIdx="4" presStyleCnt="6">
        <dgm:presLayoutVars>
          <dgm:bulletEnabled val="1"/>
        </dgm:presLayoutVars>
      </dgm:prSet>
      <dgm:spPr/>
    </dgm:pt>
    <dgm:pt modelId="{A5020F62-94E2-402A-BECA-C13411AB307A}" type="pres">
      <dgm:prSet presAssocID="{0CA217A1-CD82-400A-BDD0-66B54F8EAB0D}" presName="sibTrans" presStyleCnt="0"/>
      <dgm:spPr/>
    </dgm:pt>
    <dgm:pt modelId="{7A16D7C9-AA21-4FB5-8281-BD4F74B42549}" type="pres">
      <dgm:prSet presAssocID="{0CD97547-67F5-4A37-8E1D-98DBDC37ED90}" presName="node" presStyleLbl="node1" presStyleIdx="5" presStyleCnt="6">
        <dgm:presLayoutVars>
          <dgm:bulletEnabled val="1"/>
        </dgm:presLayoutVars>
      </dgm:prSet>
      <dgm:spPr/>
    </dgm:pt>
  </dgm:ptLst>
  <dgm:cxnLst>
    <dgm:cxn modelId="{39046805-6546-4EA6-9554-8751D1647CFD}" type="presOf" srcId="{338F272E-D681-4C13-B0CB-BE13A97DD5EB}" destId="{7D8C0E8D-C181-4FBD-8CD5-972A56A49965}" srcOrd="0" destOrd="0" presId="urn:microsoft.com/office/officeart/2005/8/layout/default"/>
    <dgm:cxn modelId="{FF609E13-E3D4-466C-BCCD-6943985FEC37}" type="presOf" srcId="{F2CFAFE8-C07F-42D3-A666-0F3353C7CA11}" destId="{1112D7E6-9E7C-4AA2-B124-7E6E29E911AF}" srcOrd="0" destOrd="0" presId="urn:microsoft.com/office/officeart/2005/8/layout/default"/>
    <dgm:cxn modelId="{C7AB2722-846E-4FFD-89D6-48E882BB3AD5}" srcId="{2DF05929-157C-4B15-92F2-BF6BDE8DCA61}" destId="{338F272E-D681-4C13-B0CB-BE13A97DD5EB}" srcOrd="3" destOrd="0" parTransId="{E227C10A-B800-4A9C-A0D1-139AF315E337}" sibTransId="{24540621-E93B-4B37-9B37-FAB402BBBC8C}"/>
    <dgm:cxn modelId="{973E4B3A-95DD-4FE6-B5BA-22DBD21DF18D}" srcId="{2DF05929-157C-4B15-92F2-BF6BDE8DCA61}" destId="{F2CFAFE8-C07F-42D3-A666-0F3353C7CA11}" srcOrd="0" destOrd="0" parTransId="{A27B2E1C-7D88-411B-9676-435246736952}" sibTransId="{634931F7-1682-4388-951B-72E45C346E2F}"/>
    <dgm:cxn modelId="{408F353E-6D53-40D3-8198-1C6DA3FF90EB}" type="presOf" srcId="{9398C0D8-9E80-4485-9E28-88E046756333}" destId="{94DCA6BD-1721-4E61-8F96-42F7D22CF61C}" srcOrd="0" destOrd="0" presId="urn:microsoft.com/office/officeart/2005/8/layout/default"/>
    <dgm:cxn modelId="{12A5EE63-79AF-4177-B059-FDE1040F2D3B}" type="presOf" srcId="{0CD97547-67F5-4A37-8E1D-98DBDC37ED90}" destId="{7A16D7C9-AA21-4FB5-8281-BD4F74B42549}" srcOrd="0" destOrd="0" presId="urn:microsoft.com/office/officeart/2005/8/layout/default"/>
    <dgm:cxn modelId="{F0A53C68-8B39-4545-A25D-D9AD51EBF3FA}" srcId="{2DF05929-157C-4B15-92F2-BF6BDE8DCA61}" destId="{0CD97547-67F5-4A37-8E1D-98DBDC37ED90}" srcOrd="5" destOrd="0" parTransId="{D013B7AE-7A7A-4006-9CC8-D708CCEB2294}" sibTransId="{FCB220A5-CA12-4AF3-BEDE-9099261CC34C}"/>
    <dgm:cxn modelId="{12205788-5B2C-4709-9181-407E28D0739E}" type="presOf" srcId="{2DF05929-157C-4B15-92F2-BF6BDE8DCA61}" destId="{14BD22F7-991E-462A-B0D7-2075713FA611}" srcOrd="0" destOrd="0" presId="urn:microsoft.com/office/officeart/2005/8/layout/default"/>
    <dgm:cxn modelId="{898DFFAA-BD0B-45BB-ACBE-432C211A6892}" srcId="{2DF05929-157C-4B15-92F2-BF6BDE8DCA61}" destId="{8D618624-FA4E-4809-AA0F-DB631093FE23}" srcOrd="2" destOrd="0" parTransId="{D77842F8-D4A4-4CEB-AB40-3896550B90CB}" sibTransId="{FE2B29F5-7482-4AAF-A5BD-2E0D31973F94}"/>
    <dgm:cxn modelId="{A72FABBC-6B24-4C58-95ED-4C9FC6DC2303}" srcId="{2DF05929-157C-4B15-92F2-BF6BDE8DCA61}" destId="{9398C0D8-9E80-4485-9E28-88E046756333}" srcOrd="1" destOrd="0" parTransId="{E2E40A30-2531-41F4-B2ED-761A165A366A}" sibTransId="{6FE77A4D-C0BE-4A2C-A7B1-F53041F288EA}"/>
    <dgm:cxn modelId="{98941FCA-AE40-4D4E-92E8-DFBA789999AF}" type="presOf" srcId="{56B0BDE0-B2C0-406F-8881-FD6AFD2AF39B}" destId="{5C5D1959-FD49-4F9F-BE4D-0311FDC3F87A}" srcOrd="0" destOrd="0" presId="urn:microsoft.com/office/officeart/2005/8/layout/default"/>
    <dgm:cxn modelId="{44B57BCD-49E4-4C7D-AD32-06B06612D900}" srcId="{2DF05929-157C-4B15-92F2-BF6BDE8DCA61}" destId="{56B0BDE0-B2C0-406F-8881-FD6AFD2AF39B}" srcOrd="4" destOrd="0" parTransId="{FFA9546E-E452-4C1C-84EF-E8A931A4DB1F}" sibTransId="{0CA217A1-CD82-400A-BDD0-66B54F8EAB0D}"/>
    <dgm:cxn modelId="{B9FC5EE0-E70A-4C0B-A7F5-32B6F9685FC3}" type="presOf" srcId="{8D618624-FA4E-4809-AA0F-DB631093FE23}" destId="{D32F6E4D-F5C1-4618-93C3-7C08E691EE5B}" srcOrd="0" destOrd="0" presId="urn:microsoft.com/office/officeart/2005/8/layout/default"/>
    <dgm:cxn modelId="{9216509D-AB1D-4176-A842-AA1C4CAFAD08}" type="presParOf" srcId="{14BD22F7-991E-462A-B0D7-2075713FA611}" destId="{1112D7E6-9E7C-4AA2-B124-7E6E29E911AF}" srcOrd="0" destOrd="0" presId="urn:microsoft.com/office/officeart/2005/8/layout/default"/>
    <dgm:cxn modelId="{E69F8D60-7C7D-4A97-8921-45D9D9BA36C6}" type="presParOf" srcId="{14BD22F7-991E-462A-B0D7-2075713FA611}" destId="{C3E46503-012B-4752-A160-425F77D71B57}" srcOrd="1" destOrd="0" presId="urn:microsoft.com/office/officeart/2005/8/layout/default"/>
    <dgm:cxn modelId="{9565E12F-FE9D-4B7D-B7AF-AF3E9AD533AC}" type="presParOf" srcId="{14BD22F7-991E-462A-B0D7-2075713FA611}" destId="{94DCA6BD-1721-4E61-8F96-42F7D22CF61C}" srcOrd="2" destOrd="0" presId="urn:microsoft.com/office/officeart/2005/8/layout/default"/>
    <dgm:cxn modelId="{3DF387B8-2EE3-4FE0-8C0D-ECCA90BD6028}" type="presParOf" srcId="{14BD22F7-991E-462A-B0D7-2075713FA611}" destId="{3305088B-C4B4-4A1F-BA81-1998D6097785}" srcOrd="3" destOrd="0" presId="urn:microsoft.com/office/officeart/2005/8/layout/default"/>
    <dgm:cxn modelId="{70949B43-CD0D-40E9-B8C6-4E36269F19A3}" type="presParOf" srcId="{14BD22F7-991E-462A-B0D7-2075713FA611}" destId="{D32F6E4D-F5C1-4618-93C3-7C08E691EE5B}" srcOrd="4" destOrd="0" presId="urn:microsoft.com/office/officeart/2005/8/layout/default"/>
    <dgm:cxn modelId="{492DA3DC-BD19-4672-A20E-67C3A202C11E}" type="presParOf" srcId="{14BD22F7-991E-462A-B0D7-2075713FA611}" destId="{BC1E083D-EE93-4176-B8A4-79757CAD9B94}" srcOrd="5" destOrd="0" presId="urn:microsoft.com/office/officeart/2005/8/layout/default"/>
    <dgm:cxn modelId="{20684ADD-4AFF-4250-85DE-3B64EA42CC2B}" type="presParOf" srcId="{14BD22F7-991E-462A-B0D7-2075713FA611}" destId="{7D8C0E8D-C181-4FBD-8CD5-972A56A49965}" srcOrd="6" destOrd="0" presId="urn:microsoft.com/office/officeart/2005/8/layout/default"/>
    <dgm:cxn modelId="{E2CFAA1B-C84D-4B60-8F07-CF776BB9699A}" type="presParOf" srcId="{14BD22F7-991E-462A-B0D7-2075713FA611}" destId="{37A5D24B-E16A-4BF5-AE01-39EA0F4F6406}" srcOrd="7" destOrd="0" presId="urn:microsoft.com/office/officeart/2005/8/layout/default"/>
    <dgm:cxn modelId="{333C35EE-BBB8-4F6E-84B2-B84B9EF73F9A}" type="presParOf" srcId="{14BD22F7-991E-462A-B0D7-2075713FA611}" destId="{5C5D1959-FD49-4F9F-BE4D-0311FDC3F87A}" srcOrd="8" destOrd="0" presId="urn:microsoft.com/office/officeart/2005/8/layout/default"/>
    <dgm:cxn modelId="{82F6D926-E27E-4D4C-B8AE-F57A3D2943FC}" type="presParOf" srcId="{14BD22F7-991E-462A-B0D7-2075713FA611}" destId="{A5020F62-94E2-402A-BECA-C13411AB307A}" srcOrd="9" destOrd="0" presId="urn:microsoft.com/office/officeart/2005/8/layout/default"/>
    <dgm:cxn modelId="{EC45AF70-31FB-494F-A697-6EBAE1705DDE}" type="presParOf" srcId="{14BD22F7-991E-462A-B0D7-2075713FA611}" destId="{7A16D7C9-AA21-4FB5-8281-BD4F74B4254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68DE2D3-096E-4D74-A6C1-438519B01DED}" type="doc">
      <dgm:prSet loTypeId="urn:microsoft.com/office/officeart/2005/8/layout/vList2" loCatId="list" qsTypeId="urn:microsoft.com/office/officeart/2005/8/quickstyle/simple1" qsCatId="simple" csTypeId="urn:microsoft.com/office/officeart/2005/8/colors/accent5_2" csCatId="accent5"/>
      <dgm:spPr/>
      <dgm:t>
        <a:bodyPr/>
        <a:lstStyle/>
        <a:p>
          <a:endParaRPr lang="en-US"/>
        </a:p>
      </dgm:t>
    </dgm:pt>
    <dgm:pt modelId="{88E7F08A-1AEC-4941-8823-BD8CAE14C31F}">
      <dgm:prSet/>
      <dgm:spPr/>
      <dgm:t>
        <a:bodyPr/>
        <a:lstStyle/>
        <a:p>
          <a:r>
            <a:rPr lang="en-US"/>
            <a:t>Setup adds multiple TempDB data files during instance installation. </a:t>
          </a:r>
        </a:p>
      </dgm:t>
    </dgm:pt>
    <dgm:pt modelId="{D19F9443-5132-4833-8BFA-491B2C0BAE98}" type="parTrans" cxnId="{2BF089C2-0442-4EDE-9DF6-E42124836DB2}">
      <dgm:prSet/>
      <dgm:spPr/>
      <dgm:t>
        <a:bodyPr/>
        <a:lstStyle/>
        <a:p>
          <a:endParaRPr lang="en-US"/>
        </a:p>
      </dgm:t>
    </dgm:pt>
    <dgm:pt modelId="{2E1EF41E-2D5E-4624-99A4-10BDABCC4907}" type="sibTrans" cxnId="{2BF089C2-0442-4EDE-9DF6-E42124836DB2}">
      <dgm:prSet/>
      <dgm:spPr/>
      <dgm:t>
        <a:bodyPr/>
        <a:lstStyle/>
        <a:p>
          <a:endParaRPr lang="en-US"/>
        </a:p>
      </dgm:t>
    </dgm:pt>
    <dgm:pt modelId="{4D039373-D740-4A85-A441-BBFB13B627B7}">
      <dgm:prSet/>
      <dgm:spPr/>
      <dgm:t>
        <a:bodyPr/>
        <a:lstStyle/>
        <a:p>
          <a:r>
            <a:rPr lang="en-US"/>
            <a:t>By default, setup adds as many TempDB data files as the logical processor count or eight, whichever is lower.</a:t>
          </a:r>
        </a:p>
      </dgm:t>
    </dgm:pt>
    <dgm:pt modelId="{3921A962-1866-489B-BB35-B4F750F41F6C}" type="parTrans" cxnId="{18F70686-4420-4044-BDC4-C413ED287CF0}">
      <dgm:prSet/>
      <dgm:spPr/>
      <dgm:t>
        <a:bodyPr/>
        <a:lstStyle/>
        <a:p>
          <a:endParaRPr lang="en-US"/>
        </a:p>
      </dgm:t>
    </dgm:pt>
    <dgm:pt modelId="{3C3C5F40-2257-41DB-AE41-4585D6FF9B10}" type="sibTrans" cxnId="{18F70686-4420-4044-BDC4-C413ED287CF0}">
      <dgm:prSet/>
      <dgm:spPr/>
      <dgm:t>
        <a:bodyPr/>
        <a:lstStyle/>
        <a:p>
          <a:endParaRPr lang="en-US"/>
        </a:p>
      </dgm:t>
    </dgm:pt>
    <dgm:pt modelId="{F709860A-FCAC-472F-B726-D35E7DE030AC}" type="pres">
      <dgm:prSet presAssocID="{868DE2D3-096E-4D74-A6C1-438519B01DED}" presName="linear" presStyleCnt="0">
        <dgm:presLayoutVars>
          <dgm:animLvl val="lvl"/>
          <dgm:resizeHandles val="exact"/>
        </dgm:presLayoutVars>
      </dgm:prSet>
      <dgm:spPr/>
    </dgm:pt>
    <dgm:pt modelId="{0961EB1A-B6D6-415C-B39C-3D99E8340103}" type="pres">
      <dgm:prSet presAssocID="{88E7F08A-1AEC-4941-8823-BD8CAE14C31F}" presName="parentText" presStyleLbl="node1" presStyleIdx="0" presStyleCnt="2">
        <dgm:presLayoutVars>
          <dgm:chMax val="0"/>
          <dgm:bulletEnabled val="1"/>
        </dgm:presLayoutVars>
      </dgm:prSet>
      <dgm:spPr/>
    </dgm:pt>
    <dgm:pt modelId="{8C131BFA-8BFA-4893-8651-6CC7FCDDC8F0}" type="pres">
      <dgm:prSet presAssocID="{2E1EF41E-2D5E-4624-99A4-10BDABCC4907}" presName="spacer" presStyleCnt="0"/>
      <dgm:spPr/>
    </dgm:pt>
    <dgm:pt modelId="{78635B9D-BFE3-436C-9A57-2B069CDE2895}" type="pres">
      <dgm:prSet presAssocID="{4D039373-D740-4A85-A441-BBFB13B627B7}" presName="parentText" presStyleLbl="node1" presStyleIdx="1" presStyleCnt="2">
        <dgm:presLayoutVars>
          <dgm:chMax val="0"/>
          <dgm:bulletEnabled val="1"/>
        </dgm:presLayoutVars>
      </dgm:prSet>
      <dgm:spPr/>
    </dgm:pt>
  </dgm:ptLst>
  <dgm:cxnLst>
    <dgm:cxn modelId="{D7D88523-4332-462F-B610-B334977FF217}" type="presOf" srcId="{4D039373-D740-4A85-A441-BBFB13B627B7}" destId="{78635B9D-BFE3-436C-9A57-2B069CDE2895}" srcOrd="0" destOrd="0" presId="urn:microsoft.com/office/officeart/2005/8/layout/vList2"/>
    <dgm:cxn modelId="{18F70686-4420-4044-BDC4-C413ED287CF0}" srcId="{868DE2D3-096E-4D74-A6C1-438519B01DED}" destId="{4D039373-D740-4A85-A441-BBFB13B627B7}" srcOrd="1" destOrd="0" parTransId="{3921A962-1866-489B-BB35-B4F750F41F6C}" sibTransId="{3C3C5F40-2257-41DB-AE41-4585D6FF9B10}"/>
    <dgm:cxn modelId="{C6950EA4-F725-4BD1-8F62-347C48EB3337}" type="presOf" srcId="{88E7F08A-1AEC-4941-8823-BD8CAE14C31F}" destId="{0961EB1A-B6D6-415C-B39C-3D99E8340103}" srcOrd="0" destOrd="0" presId="urn:microsoft.com/office/officeart/2005/8/layout/vList2"/>
    <dgm:cxn modelId="{2BF089C2-0442-4EDE-9DF6-E42124836DB2}" srcId="{868DE2D3-096E-4D74-A6C1-438519B01DED}" destId="{88E7F08A-1AEC-4941-8823-BD8CAE14C31F}" srcOrd="0" destOrd="0" parTransId="{D19F9443-5132-4833-8BFA-491B2C0BAE98}" sibTransId="{2E1EF41E-2D5E-4624-99A4-10BDABCC4907}"/>
    <dgm:cxn modelId="{07D92FF8-DBB5-435D-9995-151C4F95A116}" type="presOf" srcId="{868DE2D3-096E-4D74-A6C1-438519B01DED}" destId="{F709860A-FCAC-472F-B726-D35E7DE030AC}" srcOrd="0" destOrd="0" presId="urn:microsoft.com/office/officeart/2005/8/layout/vList2"/>
    <dgm:cxn modelId="{B7A5838D-57B4-457E-8B88-8EC01B325C8A}" type="presParOf" srcId="{F709860A-FCAC-472F-B726-D35E7DE030AC}" destId="{0961EB1A-B6D6-415C-B39C-3D99E8340103}" srcOrd="0" destOrd="0" presId="urn:microsoft.com/office/officeart/2005/8/layout/vList2"/>
    <dgm:cxn modelId="{4BF14CA6-4A7C-41C7-AFFB-3C2C9C5419CD}" type="presParOf" srcId="{F709860A-FCAC-472F-B726-D35E7DE030AC}" destId="{8C131BFA-8BFA-4893-8651-6CC7FCDDC8F0}" srcOrd="1" destOrd="0" presId="urn:microsoft.com/office/officeart/2005/8/layout/vList2"/>
    <dgm:cxn modelId="{7868B220-9C38-4AA1-93F4-4E496DB6AA6B}" type="presParOf" srcId="{F709860A-FCAC-472F-B726-D35E7DE030AC}" destId="{78635B9D-BFE3-436C-9A57-2B069CDE2895}"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3E267F-95CC-4401-A58C-E0EC89931806}">
      <dsp:nvSpPr>
        <dsp:cNvPr id="0" name=""/>
        <dsp:cNvSpPr/>
      </dsp:nvSpPr>
      <dsp:spPr>
        <a:xfrm>
          <a:off x="0" y="9965"/>
          <a:ext cx="10361174" cy="108576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solidFill>
                <a:schemeClr val="accent5"/>
              </a:solidFill>
            </a:rPr>
            <a:t>What is the TempDB?</a:t>
          </a:r>
        </a:p>
      </dsp:txBody>
      <dsp:txXfrm>
        <a:off x="53002" y="62967"/>
        <a:ext cx="10255170" cy="979756"/>
      </dsp:txXfrm>
    </dsp:sp>
    <dsp:sp modelId="{E0E1D3EC-81AB-4DDF-9698-FB3E21CBBA67}">
      <dsp:nvSpPr>
        <dsp:cNvPr id="0" name=""/>
        <dsp:cNvSpPr/>
      </dsp:nvSpPr>
      <dsp:spPr>
        <a:xfrm>
          <a:off x="0" y="1262765"/>
          <a:ext cx="10361174" cy="108576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solidFill>
                <a:schemeClr val="accent5"/>
              </a:solidFill>
            </a:rPr>
            <a:t>Types of TempDB Contention</a:t>
          </a:r>
        </a:p>
      </dsp:txBody>
      <dsp:txXfrm>
        <a:off x="53002" y="1315767"/>
        <a:ext cx="10255170" cy="979756"/>
      </dsp:txXfrm>
    </dsp:sp>
    <dsp:sp modelId="{524A67A9-B79C-4B23-9404-C87D61A30585}">
      <dsp:nvSpPr>
        <dsp:cNvPr id="0" name=""/>
        <dsp:cNvSpPr/>
      </dsp:nvSpPr>
      <dsp:spPr>
        <a:xfrm>
          <a:off x="0" y="2515565"/>
          <a:ext cx="10361174" cy="108576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solidFill>
                <a:schemeClr val="accent5"/>
              </a:solidFill>
            </a:rPr>
            <a:t>Optimizing the TempDB Database</a:t>
          </a:r>
        </a:p>
      </dsp:txBody>
      <dsp:txXfrm>
        <a:off x="53002" y="2568567"/>
        <a:ext cx="10255170" cy="979756"/>
      </dsp:txXfrm>
    </dsp:sp>
    <dsp:sp modelId="{4542E025-F95B-427C-9891-4B9526118B82}">
      <dsp:nvSpPr>
        <dsp:cNvPr id="0" name=""/>
        <dsp:cNvSpPr/>
      </dsp:nvSpPr>
      <dsp:spPr>
        <a:xfrm>
          <a:off x="0" y="3768365"/>
          <a:ext cx="10361174" cy="108576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i="0" u="none" kern="1200" dirty="0">
              <a:solidFill>
                <a:schemeClr val="accent5"/>
              </a:solidFill>
            </a:rPr>
            <a:t>TempDB Performance Improvements</a:t>
          </a:r>
          <a:endParaRPr lang="en-US" sz="2800" b="1" u="none" kern="1200" dirty="0">
            <a:solidFill>
              <a:schemeClr val="accent5"/>
            </a:solidFill>
          </a:endParaRPr>
        </a:p>
      </dsp:txBody>
      <dsp:txXfrm>
        <a:off x="53002" y="3821367"/>
        <a:ext cx="10255170" cy="97975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D0C358-36AD-4127-ACFC-2B54F0606EE5}">
      <dsp:nvSpPr>
        <dsp:cNvPr id="0" name=""/>
        <dsp:cNvSpPr/>
      </dsp:nvSpPr>
      <dsp:spPr>
        <a:xfrm>
          <a:off x="0" y="4244"/>
          <a:ext cx="10880725" cy="91728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dirty="0"/>
            <a:t>Trace Flags behavior enabled by default for TempDB</a:t>
          </a:r>
          <a:endParaRPr lang="en-US" sz="2400" kern="1200" dirty="0"/>
        </a:p>
      </dsp:txBody>
      <dsp:txXfrm>
        <a:off x="44778" y="49022"/>
        <a:ext cx="10791169" cy="827724"/>
      </dsp:txXfrm>
    </dsp:sp>
    <dsp:sp modelId="{B15029FC-5F3A-4DAD-BA2B-A496B7C34ABF}">
      <dsp:nvSpPr>
        <dsp:cNvPr id="0" name=""/>
        <dsp:cNvSpPr/>
      </dsp:nvSpPr>
      <dsp:spPr>
        <a:xfrm>
          <a:off x="0" y="921524"/>
          <a:ext cx="10880725" cy="887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463"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baseline="0" dirty="0"/>
            <a:t>1117 (Grow all files in a filegroup evenly)</a:t>
          </a:r>
          <a:endParaRPr lang="en-US" sz="2400" kern="1200" dirty="0"/>
        </a:p>
        <a:p>
          <a:pPr marL="228600" lvl="1" indent="-228600" algn="l" defTabSz="1066800">
            <a:lnSpc>
              <a:spcPct val="90000"/>
            </a:lnSpc>
            <a:spcBef>
              <a:spcPct val="0"/>
            </a:spcBef>
            <a:spcAft>
              <a:spcPct val="20000"/>
            </a:spcAft>
            <a:buChar char="•"/>
          </a:pPr>
          <a:r>
            <a:rPr lang="en-US" sz="2400" kern="1200" baseline="0" dirty="0"/>
            <a:t>1118 (Avoid mixed extents and only use uniform extents)</a:t>
          </a:r>
          <a:endParaRPr lang="en-US" sz="2400" kern="1200" dirty="0"/>
        </a:p>
      </dsp:txBody>
      <dsp:txXfrm>
        <a:off x="0" y="921524"/>
        <a:ext cx="10880725" cy="887512"/>
      </dsp:txXfrm>
    </dsp:sp>
    <dsp:sp modelId="{83B20D7A-BFC3-4B9C-9B3B-F66BF53CE417}">
      <dsp:nvSpPr>
        <dsp:cNvPr id="0" name=""/>
        <dsp:cNvSpPr/>
      </dsp:nvSpPr>
      <dsp:spPr>
        <a:xfrm>
          <a:off x="0" y="1809037"/>
          <a:ext cx="10880725" cy="91728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dirty="0"/>
            <a:t>Temporary tables and table variables are cached. </a:t>
          </a:r>
          <a:endParaRPr lang="en-US" sz="2400" kern="1200" dirty="0"/>
        </a:p>
      </dsp:txBody>
      <dsp:txXfrm>
        <a:off x="44778" y="1853815"/>
        <a:ext cx="10791169" cy="827724"/>
      </dsp:txXfrm>
    </dsp:sp>
    <dsp:sp modelId="{DC782874-4A6F-49C8-9908-6721555C2AE1}">
      <dsp:nvSpPr>
        <dsp:cNvPr id="0" name=""/>
        <dsp:cNvSpPr/>
      </dsp:nvSpPr>
      <dsp:spPr>
        <a:xfrm>
          <a:off x="0" y="2867437"/>
          <a:ext cx="10880725" cy="91728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dirty="0"/>
            <a:t>Improved allocation page latching.</a:t>
          </a:r>
          <a:endParaRPr lang="en-US" sz="2400" kern="1200" dirty="0"/>
        </a:p>
      </dsp:txBody>
      <dsp:txXfrm>
        <a:off x="44778" y="2912215"/>
        <a:ext cx="10791169" cy="827724"/>
      </dsp:txXfrm>
    </dsp:sp>
    <dsp:sp modelId="{60200152-CD88-4018-8893-72916989ED9C}">
      <dsp:nvSpPr>
        <dsp:cNvPr id="0" name=""/>
        <dsp:cNvSpPr/>
      </dsp:nvSpPr>
      <dsp:spPr>
        <a:xfrm>
          <a:off x="0" y="3784717"/>
          <a:ext cx="10880725" cy="563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463"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baseline="0" dirty="0"/>
            <a:t>PAGELATCH_SH on metadata allocation instead of PAGELATCH_EX</a:t>
          </a:r>
          <a:endParaRPr lang="en-US" sz="2400" kern="1200" dirty="0"/>
        </a:p>
      </dsp:txBody>
      <dsp:txXfrm>
        <a:off x="0" y="3784717"/>
        <a:ext cx="10880725" cy="563577"/>
      </dsp:txXfrm>
    </dsp:sp>
    <dsp:sp modelId="{576DD894-DB57-4F61-9A86-EAE9AFF2270E}">
      <dsp:nvSpPr>
        <dsp:cNvPr id="0" name=""/>
        <dsp:cNvSpPr/>
      </dsp:nvSpPr>
      <dsp:spPr>
        <a:xfrm>
          <a:off x="0" y="4348295"/>
          <a:ext cx="10880725" cy="91728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dirty="0"/>
            <a:t>Logging overhead for TempDB is reduced.</a:t>
          </a:r>
          <a:endParaRPr lang="en-US" sz="2400" kern="1200" dirty="0"/>
        </a:p>
      </dsp:txBody>
      <dsp:txXfrm>
        <a:off x="44778" y="4393073"/>
        <a:ext cx="10791169" cy="82772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47562-EE5E-4366-A87E-0C77C13163CC}">
      <dsp:nvSpPr>
        <dsp:cNvPr id="0" name=""/>
        <dsp:cNvSpPr/>
      </dsp:nvSpPr>
      <dsp:spPr>
        <a:xfrm>
          <a:off x="50" y="28069"/>
          <a:ext cx="4806962" cy="9792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Default</a:t>
          </a:r>
        </a:p>
      </dsp:txBody>
      <dsp:txXfrm>
        <a:off x="50" y="28069"/>
        <a:ext cx="4806962" cy="979200"/>
      </dsp:txXfrm>
    </dsp:sp>
    <dsp:sp modelId="{6351C792-56D4-4FB6-ABBD-639A5B7CD53A}">
      <dsp:nvSpPr>
        <dsp:cNvPr id="0" name=""/>
        <dsp:cNvSpPr/>
      </dsp:nvSpPr>
      <dsp:spPr>
        <a:xfrm>
          <a:off x="50" y="1007269"/>
          <a:ext cx="4806962" cy="1493279"/>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Temp table cache improvements</a:t>
          </a:r>
        </a:p>
        <a:p>
          <a:pPr marL="228600" lvl="1" indent="-228600" algn="l" defTabSz="1066800">
            <a:lnSpc>
              <a:spcPct val="90000"/>
            </a:lnSpc>
            <a:spcBef>
              <a:spcPct val="0"/>
            </a:spcBef>
            <a:spcAft>
              <a:spcPct val="15000"/>
            </a:spcAft>
            <a:buChar char="•"/>
          </a:pPr>
          <a:r>
            <a:rPr lang="en-US" sz="2400" kern="1200" dirty="0"/>
            <a:t>Concurrent PFS updates</a:t>
          </a:r>
        </a:p>
      </dsp:txBody>
      <dsp:txXfrm>
        <a:off x="50" y="1007269"/>
        <a:ext cx="4806962" cy="1493279"/>
      </dsp:txXfrm>
    </dsp:sp>
    <dsp:sp modelId="{D3753214-71DB-47E9-89C7-BB5CD65E2EA6}">
      <dsp:nvSpPr>
        <dsp:cNvPr id="0" name=""/>
        <dsp:cNvSpPr/>
      </dsp:nvSpPr>
      <dsp:spPr>
        <a:xfrm>
          <a:off x="5479987" y="28069"/>
          <a:ext cx="4806962" cy="9792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Opt-in</a:t>
          </a:r>
        </a:p>
      </dsp:txBody>
      <dsp:txXfrm>
        <a:off x="5479987" y="28069"/>
        <a:ext cx="4806962" cy="979200"/>
      </dsp:txXfrm>
    </dsp:sp>
    <dsp:sp modelId="{00F8EF06-A708-4F18-8A8E-432849871C19}">
      <dsp:nvSpPr>
        <dsp:cNvPr id="0" name=""/>
        <dsp:cNvSpPr/>
      </dsp:nvSpPr>
      <dsp:spPr>
        <a:xfrm>
          <a:off x="5479987" y="1007269"/>
          <a:ext cx="4806962" cy="1493279"/>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Memory-Optimized TempDB Metadata</a:t>
          </a:r>
        </a:p>
      </dsp:txBody>
      <dsp:txXfrm>
        <a:off x="5479987" y="1007269"/>
        <a:ext cx="4806962" cy="149327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F54D3E-3DFC-4B2C-BE8A-41F0F2C9662B}">
      <dsp:nvSpPr>
        <dsp:cNvPr id="0" name=""/>
        <dsp:cNvSpPr/>
      </dsp:nvSpPr>
      <dsp:spPr>
        <a:xfrm>
          <a:off x="0" y="830226"/>
          <a:ext cx="4129996" cy="15210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New algorithm uses round robin between files, and between PFS pages within the files.</a:t>
          </a:r>
        </a:p>
      </dsp:txBody>
      <dsp:txXfrm>
        <a:off x="74249" y="904475"/>
        <a:ext cx="3981498" cy="1372502"/>
      </dsp:txXfrm>
    </dsp:sp>
    <dsp:sp modelId="{4985F56E-01FA-4F7B-A277-FBF3F6B61E0F}">
      <dsp:nvSpPr>
        <dsp:cNvPr id="0" name=""/>
        <dsp:cNvSpPr/>
      </dsp:nvSpPr>
      <dsp:spPr>
        <a:xfrm>
          <a:off x="0" y="2538426"/>
          <a:ext cx="4129996" cy="15210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With this change, not only will increasing the number of files help with PFS contention but also increasing the size of the files.</a:t>
          </a:r>
        </a:p>
      </dsp:txBody>
      <dsp:txXfrm>
        <a:off x="74249" y="2612675"/>
        <a:ext cx="3981498" cy="137250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FE6A5A-6E05-4926-9D5A-6C873DB3F4C1}">
      <dsp:nvSpPr>
        <dsp:cNvPr id="0" name=""/>
        <dsp:cNvSpPr/>
      </dsp:nvSpPr>
      <dsp:spPr>
        <a:xfrm>
          <a:off x="0" y="1415"/>
          <a:ext cx="10949269" cy="6435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baseline="0" dirty="0"/>
            <a:t>The wait type is PAGELATCH_EX on </a:t>
          </a:r>
          <a:r>
            <a:rPr lang="en-US" sz="2500" b="1" kern="1200" baseline="0" dirty="0" err="1"/>
            <a:t>sysschobjs</a:t>
          </a:r>
          <a:r>
            <a:rPr lang="en-US" sz="2500" kern="1200" baseline="0" dirty="0"/>
            <a:t> in </a:t>
          </a:r>
          <a:r>
            <a:rPr lang="en-US" sz="2500" b="1" kern="1200" baseline="0" dirty="0"/>
            <a:t>TempDB.</a:t>
          </a:r>
          <a:r>
            <a:rPr lang="en-US" sz="2500" kern="1200" dirty="0"/>
            <a:t>.</a:t>
          </a:r>
        </a:p>
      </dsp:txBody>
      <dsp:txXfrm>
        <a:off x="31413" y="32828"/>
        <a:ext cx="10886443" cy="58067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76422A-333B-410B-9690-3A6ADC461665}">
      <dsp:nvSpPr>
        <dsp:cNvPr id="0" name=""/>
        <dsp:cNvSpPr/>
      </dsp:nvSpPr>
      <dsp:spPr>
        <a:xfrm>
          <a:off x="0" y="63048"/>
          <a:ext cx="10345479" cy="869403"/>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Enable Memory Optimized TempDB Metadata Tables</a:t>
          </a:r>
        </a:p>
      </dsp:txBody>
      <dsp:txXfrm>
        <a:off x="42441" y="105489"/>
        <a:ext cx="10260597" cy="784521"/>
      </dsp:txXfrm>
    </dsp:sp>
    <dsp:sp modelId="{2D09C159-6EEF-4246-A950-CBE309A73FC2}">
      <dsp:nvSpPr>
        <dsp:cNvPr id="0" name=""/>
        <dsp:cNvSpPr/>
      </dsp:nvSpPr>
      <dsp:spPr>
        <a:xfrm>
          <a:off x="0" y="1443864"/>
          <a:ext cx="10345479" cy="732683"/>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Search for Memory Optimized Tables</a:t>
          </a:r>
        </a:p>
      </dsp:txBody>
      <dsp:txXfrm>
        <a:off x="35767" y="1479631"/>
        <a:ext cx="10273945" cy="6611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52F88-BF83-4BB5-8A36-D95206B2F8D9}">
      <dsp:nvSpPr>
        <dsp:cNvPr id="0" name=""/>
        <dsp:cNvSpPr/>
      </dsp:nvSpPr>
      <dsp:spPr>
        <a:xfrm>
          <a:off x="52" y="35479"/>
          <a:ext cx="4985974" cy="16128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dirty="0"/>
            <a:t>System database</a:t>
          </a:r>
        </a:p>
      </dsp:txBody>
      <dsp:txXfrm>
        <a:off x="52" y="35479"/>
        <a:ext cx="4985974" cy="1612800"/>
      </dsp:txXfrm>
    </dsp:sp>
    <dsp:sp modelId="{E7655920-1728-4783-9E97-641CC029809F}">
      <dsp:nvSpPr>
        <dsp:cNvPr id="0" name=""/>
        <dsp:cNvSpPr/>
      </dsp:nvSpPr>
      <dsp:spPr>
        <a:xfrm>
          <a:off x="52" y="1648279"/>
          <a:ext cx="4985974" cy="3091213"/>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Available to all users with the same structure as user databases. </a:t>
          </a:r>
        </a:p>
        <a:p>
          <a:pPr marL="228600" lvl="1" indent="-228600" algn="l" defTabSz="1066800">
            <a:lnSpc>
              <a:spcPct val="90000"/>
            </a:lnSpc>
            <a:spcBef>
              <a:spcPct val="0"/>
            </a:spcBef>
            <a:spcAft>
              <a:spcPct val="15000"/>
            </a:spcAft>
            <a:buChar char="•"/>
          </a:pPr>
          <a:r>
            <a:rPr lang="en-US" sz="2400" kern="1200" dirty="0"/>
            <a:t>Operations are minimally logged.</a:t>
          </a:r>
        </a:p>
        <a:p>
          <a:pPr marL="228600" lvl="1" indent="-228600" algn="l" defTabSz="1066800">
            <a:lnSpc>
              <a:spcPct val="90000"/>
            </a:lnSpc>
            <a:spcBef>
              <a:spcPct val="0"/>
            </a:spcBef>
            <a:spcAft>
              <a:spcPct val="15000"/>
            </a:spcAft>
            <a:buChar char="•"/>
          </a:pPr>
          <a:r>
            <a:rPr lang="en-US" sz="2400" kern="1200" dirty="0"/>
            <a:t>Re-created every time SQL Server is started.</a:t>
          </a:r>
        </a:p>
      </dsp:txBody>
      <dsp:txXfrm>
        <a:off x="52" y="1648279"/>
        <a:ext cx="4985974" cy="3091213"/>
      </dsp:txXfrm>
    </dsp:sp>
    <dsp:sp modelId="{59E3F966-53BB-411E-AE8E-304FB03854D0}">
      <dsp:nvSpPr>
        <dsp:cNvPr id="0" name=""/>
        <dsp:cNvSpPr/>
      </dsp:nvSpPr>
      <dsp:spPr>
        <a:xfrm>
          <a:off x="5684062" y="35479"/>
          <a:ext cx="4985974" cy="16128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dirty="0"/>
            <a:t>Workload</a:t>
          </a:r>
        </a:p>
      </dsp:txBody>
      <dsp:txXfrm>
        <a:off x="5684062" y="35479"/>
        <a:ext cx="4985974" cy="1612800"/>
      </dsp:txXfrm>
    </dsp:sp>
    <dsp:sp modelId="{88D7E1DB-0D5C-4A7F-95B3-A7E722384770}">
      <dsp:nvSpPr>
        <dsp:cNvPr id="0" name=""/>
        <dsp:cNvSpPr/>
      </dsp:nvSpPr>
      <dsp:spPr>
        <a:xfrm>
          <a:off x="5684062" y="1648279"/>
          <a:ext cx="4985974" cy="3091213"/>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Used for temporary (non-durable) storage.</a:t>
          </a:r>
        </a:p>
        <a:p>
          <a:pPr marL="228600" lvl="1" indent="-228600" algn="l" defTabSz="1066800">
            <a:lnSpc>
              <a:spcPct val="90000"/>
            </a:lnSpc>
            <a:spcBef>
              <a:spcPct val="0"/>
            </a:spcBef>
            <a:spcAft>
              <a:spcPct val="15000"/>
            </a:spcAft>
            <a:buChar char="•"/>
          </a:pPr>
          <a:r>
            <a:rPr lang="en-US" sz="2400" kern="1200" dirty="0"/>
            <a:t>Object and data frequently being created and destroyed.</a:t>
          </a:r>
        </a:p>
        <a:p>
          <a:pPr marL="228600" lvl="1" indent="-228600" algn="l" defTabSz="1066800">
            <a:lnSpc>
              <a:spcPct val="90000"/>
            </a:lnSpc>
            <a:spcBef>
              <a:spcPct val="0"/>
            </a:spcBef>
            <a:spcAft>
              <a:spcPct val="15000"/>
            </a:spcAft>
            <a:buChar char="•"/>
          </a:pPr>
          <a:r>
            <a:rPr lang="en-US" sz="2400" kern="1200" dirty="0"/>
            <a:t>Very high concurrency.</a:t>
          </a:r>
        </a:p>
        <a:p>
          <a:pPr marL="228600" lvl="1" indent="-228600" algn="l" defTabSz="1066800">
            <a:lnSpc>
              <a:spcPct val="90000"/>
            </a:lnSpc>
            <a:spcBef>
              <a:spcPct val="0"/>
            </a:spcBef>
            <a:spcAft>
              <a:spcPct val="15000"/>
            </a:spcAft>
            <a:buChar char="•"/>
          </a:pPr>
          <a:r>
            <a:rPr lang="en-US" sz="2400" kern="1200" dirty="0"/>
            <a:t>Backup and restore operations are not allowed on TempDB.</a:t>
          </a:r>
        </a:p>
      </dsp:txBody>
      <dsp:txXfrm>
        <a:off x="5684062" y="1648279"/>
        <a:ext cx="4985974" cy="30912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7A34F-A809-42F9-8833-0BB6817FBEE5}">
      <dsp:nvSpPr>
        <dsp:cNvPr id="0" name=""/>
        <dsp:cNvSpPr/>
      </dsp:nvSpPr>
      <dsp:spPr>
        <a:xfrm rot="5400000">
          <a:off x="5770505" y="-3075860"/>
          <a:ext cx="1610747" cy="7909817"/>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baseline="0" dirty="0"/>
            <a:t>Global or local temporary tables and indexes</a:t>
          </a:r>
          <a:endParaRPr lang="en-US" sz="1800" kern="1200" dirty="0"/>
        </a:p>
        <a:p>
          <a:pPr marL="171450" lvl="1" indent="-171450" algn="l" defTabSz="800100">
            <a:lnSpc>
              <a:spcPct val="90000"/>
            </a:lnSpc>
            <a:spcBef>
              <a:spcPct val="0"/>
            </a:spcBef>
            <a:spcAft>
              <a:spcPct val="15000"/>
            </a:spcAft>
            <a:buChar char="•"/>
          </a:pPr>
          <a:r>
            <a:rPr lang="en-US" sz="1800" kern="1200" baseline="0" dirty="0"/>
            <a:t>Temporary stored procedures</a:t>
          </a:r>
          <a:endParaRPr lang="en-US" sz="1800" kern="1200" dirty="0"/>
        </a:p>
        <a:p>
          <a:pPr marL="171450" lvl="1" indent="-171450" algn="l" defTabSz="800100">
            <a:lnSpc>
              <a:spcPct val="90000"/>
            </a:lnSpc>
            <a:spcBef>
              <a:spcPct val="0"/>
            </a:spcBef>
            <a:spcAft>
              <a:spcPct val="15000"/>
            </a:spcAft>
            <a:buChar char="•"/>
          </a:pPr>
          <a:r>
            <a:rPr lang="en-US" sz="1800" kern="1200" baseline="0" dirty="0"/>
            <a:t>Table variables</a:t>
          </a:r>
          <a:endParaRPr lang="en-US" sz="1800" kern="1200" dirty="0"/>
        </a:p>
        <a:p>
          <a:pPr marL="171450" lvl="1" indent="-171450" algn="l" defTabSz="800100">
            <a:lnSpc>
              <a:spcPct val="90000"/>
            </a:lnSpc>
            <a:spcBef>
              <a:spcPct val="0"/>
            </a:spcBef>
            <a:spcAft>
              <a:spcPct val="15000"/>
            </a:spcAft>
            <a:buChar char="•"/>
          </a:pPr>
          <a:r>
            <a:rPr lang="en-US" sz="1800" kern="1200" baseline="0" dirty="0"/>
            <a:t>Tables returned in table-valued functions</a:t>
          </a:r>
          <a:endParaRPr lang="en-US" sz="1800" kern="1200" dirty="0"/>
        </a:p>
      </dsp:txBody>
      <dsp:txXfrm rot="-5400000">
        <a:off x="2620970" y="152305"/>
        <a:ext cx="7831187" cy="1453487"/>
      </dsp:txXfrm>
    </dsp:sp>
    <dsp:sp modelId="{4E96B2B8-6208-4F6B-9690-912A909F316F}">
      <dsp:nvSpPr>
        <dsp:cNvPr id="0" name=""/>
        <dsp:cNvSpPr/>
      </dsp:nvSpPr>
      <dsp:spPr>
        <a:xfrm>
          <a:off x="0" y="22879"/>
          <a:ext cx="2545462" cy="1702938"/>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Temporary user objects</a:t>
          </a:r>
          <a:endParaRPr lang="en-US" sz="2400" kern="1200" dirty="0"/>
        </a:p>
      </dsp:txBody>
      <dsp:txXfrm>
        <a:off x="83131" y="106010"/>
        <a:ext cx="2379200" cy="1536676"/>
      </dsp:txXfrm>
    </dsp:sp>
    <dsp:sp modelId="{B27F3B0D-D925-4031-91F4-CE94A9E550CA}">
      <dsp:nvSpPr>
        <dsp:cNvPr id="0" name=""/>
        <dsp:cNvSpPr/>
      </dsp:nvSpPr>
      <dsp:spPr>
        <a:xfrm rot="5400000">
          <a:off x="5894704" y="-1287774"/>
          <a:ext cx="1362350" cy="7909817"/>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baseline="0" dirty="0"/>
            <a:t>Worktables to store intermediate results for spools, cursors, sorts, and temporary LOB storage.</a:t>
          </a:r>
          <a:endParaRPr lang="en-US" sz="1800" kern="1200" dirty="0"/>
        </a:p>
        <a:p>
          <a:pPr marL="171450" lvl="1" indent="-171450" algn="l" defTabSz="800100">
            <a:lnSpc>
              <a:spcPct val="90000"/>
            </a:lnSpc>
            <a:spcBef>
              <a:spcPct val="0"/>
            </a:spcBef>
            <a:spcAft>
              <a:spcPct val="15000"/>
            </a:spcAft>
            <a:buChar char="•"/>
          </a:pPr>
          <a:r>
            <a:rPr lang="en-US" sz="1800" kern="1200" baseline="0" dirty="0"/>
            <a:t>Work files for hash join or hash aggregate operations.</a:t>
          </a:r>
          <a:endParaRPr lang="en-US" sz="1800" kern="1200" dirty="0"/>
        </a:p>
      </dsp:txBody>
      <dsp:txXfrm rot="-5400000">
        <a:off x="2620971" y="2052463"/>
        <a:ext cx="7843313" cy="1229342"/>
      </dsp:txXfrm>
    </dsp:sp>
    <dsp:sp modelId="{08136A82-1FB7-4253-BE5E-94BB1DE3D541}">
      <dsp:nvSpPr>
        <dsp:cNvPr id="0" name=""/>
        <dsp:cNvSpPr/>
      </dsp:nvSpPr>
      <dsp:spPr>
        <a:xfrm>
          <a:off x="0" y="1810964"/>
          <a:ext cx="2545462" cy="1702938"/>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Internal objects </a:t>
          </a:r>
          <a:endParaRPr lang="en-US" sz="2400" kern="1200" dirty="0"/>
        </a:p>
      </dsp:txBody>
      <dsp:txXfrm>
        <a:off x="83131" y="1894095"/>
        <a:ext cx="2379200" cy="1536676"/>
      </dsp:txXfrm>
    </dsp:sp>
    <dsp:sp modelId="{E8FBC572-98AD-4A63-AAF8-0E6AEC369C3B}">
      <dsp:nvSpPr>
        <dsp:cNvPr id="0" name=""/>
        <dsp:cNvSpPr/>
      </dsp:nvSpPr>
      <dsp:spPr>
        <a:xfrm rot="5400000">
          <a:off x="5894704" y="500310"/>
          <a:ext cx="1362350" cy="7909817"/>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baseline="0" dirty="0"/>
            <a:t>Common row version store and online-index-build version store</a:t>
          </a:r>
          <a:endParaRPr lang="en-US" sz="1800" kern="1200" dirty="0"/>
        </a:p>
        <a:p>
          <a:pPr marL="171450" lvl="1" indent="-171450" algn="l" defTabSz="800100">
            <a:lnSpc>
              <a:spcPct val="90000"/>
            </a:lnSpc>
            <a:spcBef>
              <a:spcPct val="0"/>
            </a:spcBef>
            <a:spcAft>
              <a:spcPct val="15000"/>
            </a:spcAft>
            <a:buChar char="•"/>
          </a:pPr>
          <a:r>
            <a:rPr lang="en-US" sz="1800" kern="1200" dirty="0"/>
            <a:t>Version stores can be moved to user databases by enabling Accelerated Database Recovery (ADR) in SQL Server 2019 </a:t>
          </a:r>
        </a:p>
      </dsp:txBody>
      <dsp:txXfrm rot="-5400000">
        <a:off x="2620971" y="3840547"/>
        <a:ext cx="7843313" cy="1229342"/>
      </dsp:txXfrm>
    </dsp:sp>
    <dsp:sp modelId="{FDD51701-DC5C-45A6-920F-9105644A9278}">
      <dsp:nvSpPr>
        <dsp:cNvPr id="0" name=""/>
        <dsp:cNvSpPr/>
      </dsp:nvSpPr>
      <dsp:spPr>
        <a:xfrm>
          <a:off x="0" y="3581330"/>
          <a:ext cx="2545462" cy="1702938"/>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Version stores </a:t>
          </a:r>
          <a:endParaRPr lang="en-US" sz="2400" kern="1200" dirty="0"/>
        </a:p>
      </dsp:txBody>
      <dsp:txXfrm>
        <a:off x="83131" y="3664461"/>
        <a:ext cx="2379200" cy="15366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6EA139-EECE-464A-A25F-506BF868EB24}">
      <dsp:nvSpPr>
        <dsp:cNvPr id="0" name=""/>
        <dsp:cNvSpPr/>
      </dsp:nvSpPr>
      <dsp:spPr>
        <a:xfrm>
          <a:off x="0" y="18189"/>
          <a:ext cx="10307851" cy="9360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dirty="0"/>
            <a:t>Object allocation contention</a:t>
          </a:r>
          <a:endParaRPr lang="en-US" sz="2400" kern="1200" dirty="0"/>
        </a:p>
      </dsp:txBody>
      <dsp:txXfrm>
        <a:off x="45692" y="63881"/>
        <a:ext cx="10216467" cy="844616"/>
      </dsp:txXfrm>
    </dsp:sp>
    <dsp:sp modelId="{54398DAE-FD09-4BD6-ABD1-FA5CD31572B6}">
      <dsp:nvSpPr>
        <dsp:cNvPr id="0" name=""/>
        <dsp:cNvSpPr/>
      </dsp:nvSpPr>
      <dsp:spPr>
        <a:xfrm>
          <a:off x="0" y="954189"/>
          <a:ext cx="10307851" cy="879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7274"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baseline="0" dirty="0"/>
            <a:t>The wait type is PAGELATCH_UP on pages in </a:t>
          </a:r>
          <a:r>
            <a:rPr lang="en-US" sz="2400" b="0" kern="1200" baseline="0" dirty="0"/>
            <a:t>TempDB. </a:t>
          </a:r>
          <a:endParaRPr lang="en-US" sz="2400" b="0" kern="1200" dirty="0"/>
        </a:p>
        <a:p>
          <a:pPr marL="228600" lvl="1" indent="-228600" algn="l" defTabSz="1066800">
            <a:lnSpc>
              <a:spcPct val="90000"/>
            </a:lnSpc>
            <a:spcBef>
              <a:spcPct val="0"/>
            </a:spcBef>
            <a:spcAft>
              <a:spcPct val="20000"/>
            </a:spcAft>
            <a:buChar char="•"/>
          </a:pPr>
          <a:r>
            <a:rPr lang="en-US" sz="2400" kern="1200" baseline="0" dirty="0"/>
            <a:t>These pages might be PFS (2:1:1) or SGAM (2:1:3) pages in </a:t>
          </a:r>
          <a:r>
            <a:rPr lang="en-US" sz="2400" b="0" kern="1200" baseline="0" dirty="0"/>
            <a:t>TempDB</a:t>
          </a:r>
          <a:r>
            <a:rPr lang="en-US" sz="2400" kern="1200" baseline="0" dirty="0"/>
            <a:t>.</a:t>
          </a:r>
          <a:endParaRPr lang="en-US" sz="2400" kern="1200" dirty="0"/>
        </a:p>
      </dsp:txBody>
      <dsp:txXfrm>
        <a:off x="0" y="954189"/>
        <a:ext cx="10307851" cy="879750"/>
      </dsp:txXfrm>
    </dsp:sp>
    <dsp:sp modelId="{DD2123B5-8449-499F-A815-43F9D5688A72}">
      <dsp:nvSpPr>
        <dsp:cNvPr id="0" name=""/>
        <dsp:cNvSpPr/>
      </dsp:nvSpPr>
      <dsp:spPr>
        <a:xfrm>
          <a:off x="0" y="1833939"/>
          <a:ext cx="10307851" cy="9360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dirty="0"/>
            <a:t>Metadata contention</a:t>
          </a:r>
          <a:endParaRPr lang="en-US" sz="2400" kern="1200" dirty="0"/>
        </a:p>
      </dsp:txBody>
      <dsp:txXfrm>
        <a:off x="45692" y="1879631"/>
        <a:ext cx="10216467" cy="844616"/>
      </dsp:txXfrm>
    </dsp:sp>
    <dsp:sp modelId="{7C8E5882-89FF-4DE9-9395-35B389187960}">
      <dsp:nvSpPr>
        <dsp:cNvPr id="0" name=""/>
        <dsp:cNvSpPr/>
      </dsp:nvSpPr>
      <dsp:spPr>
        <a:xfrm>
          <a:off x="0" y="2769939"/>
          <a:ext cx="10307851"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7274"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baseline="0" dirty="0"/>
            <a:t>The wait type is PAGELATCH_EX on </a:t>
          </a:r>
          <a:r>
            <a:rPr lang="en-US" sz="2400" b="1" kern="1200" baseline="0" dirty="0" err="1"/>
            <a:t>sysschobjs</a:t>
          </a:r>
          <a:r>
            <a:rPr lang="en-US" sz="2400" kern="1200" baseline="0" dirty="0"/>
            <a:t> in </a:t>
          </a:r>
          <a:r>
            <a:rPr lang="en-US" sz="2400" b="0" kern="1200" baseline="0" dirty="0"/>
            <a:t>TempDB.</a:t>
          </a:r>
          <a:endParaRPr lang="en-US" sz="2400" b="0" kern="1200" dirty="0"/>
        </a:p>
      </dsp:txBody>
      <dsp:txXfrm>
        <a:off x="0" y="2769939"/>
        <a:ext cx="10307851" cy="828000"/>
      </dsp:txXfrm>
    </dsp:sp>
    <dsp:sp modelId="{A3A74F97-9B12-4C16-BA6E-9B2C721993C6}">
      <dsp:nvSpPr>
        <dsp:cNvPr id="0" name=""/>
        <dsp:cNvSpPr/>
      </dsp:nvSpPr>
      <dsp:spPr>
        <a:xfrm>
          <a:off x="0" y="3251643"/>
          <a:ext cx="10307851" cy="9360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Temp Table Cache Contention</a:t>
          </a:r>
        </a:p>
      </dsp:txBody>
      <dsp:txXfrm>
        <a:off x="45692" y="3297335"/>
        <a:ext cx="10216467" cy="844616"/>
      </dsp:txXfrm>
    </dsp:sp>
    <dsp:sp modelId="{ECDD7354-79E3-4119-8396-9EEE50B34066}">
      <dsp:nvSpPr>
        <dsp:cNvPr id="0" name=""/>
        <dsp:cNvSpPr/>
      </dsp:nvSpPr>
      <dsp:spPr>
        <a:xfrm>
          <a:off x="0" y="4288519"/>
          <a:ext cx="10307851" cy="879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7274"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The wait type is CMEMTHREAD or SOS_CACHESTORE spinlock waits.</a:t>
          </a:r>
        </a:p>
        <a:p>
          <a:pPr marL="228600" lvl="1" indent="-228600" algn="l" defTabSz="1066800">
            <a:lnSpc>
              <a:spcPct val="90000"/>
            </a:lnSpc>
            <a:spcBef>
              <a:spcPct val="0"/>
            </a:spcBef>
            <a:spcAft>
              <a:spcPct val="20000"/>
            </a:spcAft>
            <a:buChar char="•"/>
          </a:pPr>
          <a:r>
            <a:rPr lang="en-US" sz="2400" kern="1200" dirty="0"/>
            <a:t>This could indicate other issues besides TempDB Temp Table caching.</a:t>
          </a:r>
        </a:p>
      </dsp:txBody>
      <dsp:txXfrm>
        <a:off x="0" y="4288519"/>
        <a:ext cx="10307851" cy="8797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7A8ED-CB5E-438C-8BE8-D1E12F90B404}">
      <dsp:nvSpPr>
        <dsp:cNvPr id="0" name=""/>
        <dsp:cNvSpPr/>
      </dsp:nvSpPr>
      <dsp:spPr>
        <a:xfrm>
          <a:off x="1262" y="1165148"/>
          <a:ext cx="4923288" cy="295397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baseline="0" dirty="0">
              <a:latin typeface="Segoe UI"/>
              <a:ea typeface="+mn-ea"/>
              <a:cs typeface="+mn-cs"/>
            </a:rPr>
            <a:t>PFS and IAM pages are used to determine if a new page or extent is needed</a:t>
          </a:r>
          <a:endParaRPr lang="en-US" sz="3700" kern="1200" dirty="0"/>
        </a:p>
      </dsp:txBody>
      <dsp:txXfrm>
        <a:off x="1262" y="1165148"/>
        <a:ext cx="4923288" cy="2953972"/>
      </dsp:txXfrm>
    </dsp:sp>
    <dsp:sp modelId="{7728224B-882D-4B5F-8CEB-E9F3AAB7EBFB}">
      <dsp:nvSpPr>
        <dsp:cNvPr id="0" name=""/>
        <dsp:cNvSpPr/>
      </dsp:nvSpPr>
      <dsp:spPr>
        <a:xfrm>
          <a:off x="5416879" y="1165148"/>
          <a:ext cx="4923288" cy="295397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baseline="0" dirty="0">
              <a:latin typeface="Segoe UI"/>
              <a:ea typeface="+mn-ea"/>
              <a:cs typeface="+mn-cs"/>
            </a:rPr>
            <a:t>GAM and SGAM pages are used to allocate extents</a:t>
          </a:r>
          <a:endParaRPr lang="en-US" sz="3700" kern="1200" dirty="0">
            <a:latin typeface="Segoe UI"/>
            <a:ea typeface="+mn-ea"/>
            <a:cs typeface="+mn-cs"/>
          </a:endParaRPr>
        </a:p>
      </dsp:txBody>
      <dsp:txXfrm>
        <a:off x="5416879" y="1165148"/>
        <a:ext cx="4923288" cy="29539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FE6A5A-6E05-4926-9D5A-6C873DB3F4C1}">
      <dsp:nvSpPr>
        <dsp:cNvPr id="0" name=""/>
        <dsp:cNvSpPr/>
      </dsp:nvSpPr>
      <dsp:spPr>
        <a:xfrm>
          <a:off x="0" y="1415"/>
          <a:ext cx="10731831" cy="6435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baseline="0"/>
            <a:t>The wait type is PAGELATCH_EX on </a:t>
          </a:r>
          <a:r>
            <a:rPr lang="en-US" sz="2500" b="1" kern="1200" baseline="0"/>
            <a:t>sysschobjs</a:t>
          </a:r>
          <a:r>
            <a:rPr lang="en-US" sz="2500" kern="1200" baseline="0"/>
            <a:t> in </a:t>
          </a:r>
          <a:r>
            <a:rPr lang="en-US" sz="2500" b="1" kern="1200" baseline="0"/>
            <a:t>TempDB.</a:t>
          </a:r>
          <a:r>
            <a:rPr lang="en-US" sz="2500" kern="1200"/>
            <a:t>.</a:t>
          </a:r>
        </a:p>
      </dsp:txBody>
      <dsp:txXfrm>
        <a:off x="31413" y="32828"/>
        <a:ext cx="10669005" cy="5806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BA622A-2CAD-4CD4-B9F9-2EC91C1157DC}">
      <dsp:nvSpPr>
        <dsp:cNvPr id="0" name=""/>
        <dsp:cNvSpPr/>
      </dsp:nvSpPr>
      <dsp:spPr>
        <a:xfrm>
          <a:off x="3187" y="109169"/>
          <a:ext cx="2528918" cy="247454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If the number of logical processors is less than or equal to eight (8), use the same number of data files as logical processors. </a:t>
          </a:r>
          <a:endParaRPr lang="en-US" sz="2000" kern="1200" dirty="0"/>
        </a:p>
      </dsp:txBody>
      <dsp:txXfrm>
        <a:off x="3187" y="109169"/>
        <a:ext cx="2528918" cy="2474541"/>
      </dsp:txXfrm>
    </dsp:sp>
    <dsp:sp modelId="{B1C4AFFA-3532-437C-B29A-7FDDE5BEC71F}">
      <dsp:nvSpPr>
        <dsp:cNvPr id="0" name=""/>
        <dsp:cNvSpPr/>
      </dsp:nvSpPr>
      <dsp:spPr>
        <a:xfrm>
          <a:off x="2784998" y="130435"/>
          <a:ext cx="2528918" cy="243201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If the number of logical processors is greater than eight (8), use eight data files.</a:t>
          </a:r>
          <a:endParaRPr lang="en-US" sz="2000" kern="1200" dirty="0"/>
        </a:p>
      </dsp:txBody>
      <dsp:txXfrm>
        <a:off x="2784998" y="130435"/>
        <a:ext cx="2528918" cy="2432010"/>
      </dsp:txXfrm>
    </dsp:sp>
    <dsp:sp modelId="{44D8825F-E5C3-4395-86D5-510F82EDC61E}">
      <dsp:nvSpPr>
        <dsp:cNvPr id="0" name=""/>
        <dsp:cNvSpPr/>
      </dsp:nvSpPr>
      <dsp:spPr>
        <a:xfrm>
          <a:off x="5566808" y="130435"/>
          <a:ext cx="2528918" cy="243201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If contention continues, increase the number of data    files by multiples of four (4) up to the number of logical processors</a:t>
          </a:r>
          <a:endParaRPr lang="en-US" sz="2000" kern="1200" dirty="0"/>
        </a:p>
      </dsp:txBody>
      <dsp:txXfrm>
        <a:off x="5566808" y="130435"/>
        <a:ext cx="2528918" cy="2432010"/>
      </dsp:txXfrm>
    </dsp:sp>
    <dsp:sp modelId="{0A4357DC-3753-4163-A2BD-06FC659AF452}">
      <dsp:nvSpPr>
        <dsp:cNvPr id="0" name=""/>
        <dsp:cNvSpPr/>
      </dsp:nvSpPr>
      <dsp:spPr>
        <a:xfrm>
          <a:off x="8348618" y="130435"/>
          <a:ext cx="2528918" cy="243201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a:t>Alternatively, make changes to the workload or code.</a:t>
          </a:r>
          <a:endParaRPr lang="en-US" sz="2000" kern="1200" dirty="0"/>
        </a:p>
      </dsp:txBody>
      <dsp:txXfrm>
        <a:off x="8348618" y="130435"/>
        <a:ext cx="2528918" cy="24320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2D7E6-9E7C-4AA2-B124-7E6E29E911AF}">
      <dsp:nvSpPr>
        <dsp:cNvPr id="0" name=""/>
        <dsp:cNvSpPr/>
      </dsp:nvSpPr>
      <dsp:spPr>
        <a:xfrm>
          <a:off x="0" y="199677"/>
          <a:ext cx="3400226" cy="204013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Consider instant file initialization</a:t>
          </a:r>
          <a:endParaRPr lang="en-US" sz="2400" kern="1200" dirty="0"/>
        </a:p>
      </dsp:txBody>
      <dsp:txXfrm>
        <a:off x="0" y="199677"/>
        <a:ext cx="3400226" cy="2040135"/>
      </dsp:txXfrm>
    </dsp:sp>
    <dsp:sp modelId="{94DCA6BD-1721-4E61-8F96-42F7D22CF61C}">
      <dsp:nvSpPr>
        <dsp:cNvPr id="0" name=""/>
        <dsp:cNvSpPr/>
      </dsp:nvSpPr>
      <dsp:spPr>
        <a:xfrm>
          <a:off x="3740249" y="199677"/>
          <a:ext cx="3400226" cy="204013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Pre-allocate space for all TempDB files</a:t>
          </a:r>
          <a:endParaRPr lang="en-US" sz="2400" kern="1200" dirty="0"/>
        </a:p>
      </dsp:txBody>
      <dsp:txXfrm>
        <a:off x="3740249" y="199677"/>
        <a:ext cx="3400226" cy="2040135"/>
      </dsp:txXfrm>
    </dsp:sp>
    <dsp:sp modelId="{D32F6E4D-F5C1-4618-93C3-7C08E691EE5B}">
      <dsp:nvSpPr>
        <dsp:cNvPr id="0" name=""/>
        <dsp:cNvSpPr/>
      </dsp:nvSpPr>
      <dsp:spPr>
        <a:xfrm>
          <a:off x="7480498" y="199677"/>
          <a:ext cx="3400226" cy="204013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Divide TempDB into multiple data files of equal size</a:t>
          </a:r>
          <a:endParaRPr lang="en-US" sz="2400" kern="1200" dirty="0"/>
        </a:p>
      </dsp:txBody>
      <dsp:txXfrm>
        <a:off x="7480498" y="199677"/>
        <a:ext cx="3400226" cy="2040135"/>
      </dsp:txXfrm>
    </dsp:sp>
    <dsp:sp modelId="{7D8C0E8D-C181-4FBD-8CD5-972A56A49965}">
      <dsp:nvSpPr>
        <dsp:cNvPr id="0" name=""/>
        <dsp:cNvSpPr/>
      </dsp:nvSpPr>
      <dsp:spPr>
        <a:xfrm>
          <a:off x="0" y="2579836"/>
          <a:ext cx="3400226" cy="204013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Put the TempDB database on a fast I/O subsystem</a:t>
          </a:r>
          <a:endParaRPr lang="en-US" sz="2400" kern="1200" dirty="0"/>
        </a:p>
      </dsp:txBody>
      <dsp:txXfrm>
        <a:off x="0" y="2579836"/>
        <a:ext cx="3400226" cy="2040135"/>
      </dsp:txXfrm>
    </dsp:sp>
    <dsp:sp modelId="{5C5D1959-FD49-4F9F-BE4D-0311FDC3F87A}">
      <dsp:nvSpPr>
        <dsp:cNvPr id="0" name=""/>
        <dsp:cNvSpPr/>
      </dsp:nvSpPr>
      <dsp:spPr>
        <a:xfrm>
          <a:off x="3740249" y="2579836"/>
          <a:ext cx="3400226" cy="204013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Use disk striping if there are many directly attached disks.</a:t>
          </a:r>
          <a:endParaRPr lang="en-US" sz="2400" kern="1200" dirty="0"/>
        </a:p>
      </dsp:txBody>
      <dsp:txXfrm>
        <a:off x="3740249" y="2579836"/>
        <a:ext cx="3400226" cy="2040135"/>
      </dsp:txXfrm>
    </dsp:sp>
    <dsp:sp modelId="{7A16D7C9-AA21-4FB5-8281-BD4F74B42549}">
      <dsp:nvSpPr>
        <dsp:cNvPr id="0" name=""/>
        <dsp:cNvSpPr/>
      </dsp:nvSpPr>
      <dsp:spPr>
        <a:xfrm>
          <a:off x="7480498" y="2579836"/>
          <a:ext cx="3400226" cy="204013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Put the TempDB database on separate disks from user databases</a:t>
          </a:r>
          <a:endParaRPr lang="en-US" sz="2400" kern="1200" dirty="0"/>
        </a:p>
      </dsp:txBody>
      <dsp:txXfrm>
        <a:off x="7480498" y="2579836"/>
        <a:ext cx="3400226" cy="204013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61EB1A-B6D6-415C-B39C-3D99E8340103}">
      <dsp:nvSpPr>
        <dsp:cNvPr id="0" name=""/>
        <dsp:cNvSpPr/>
      </dsp:nvSpPr>
      <dsp:spPr>
        <a:xfrm>
          <a:off x="0" y="62991"/>
          <a:ext cx="4959716" cy="1911304"/>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Setup adds multiple TempDB data files during instance installation. </a:t>
          </a:r>
        </a:p>
      </dsp:txBody>
      <dsp:txXfrm>
        <a:off x="93302" y="156293"/>
        <a:ext cx="4773112" cy="1724700"/>
      </dsp:txXfrm>
    </dsp:sp>
    <dsp:sp modelId="{78635B9D-BFE3-436C-9A57-2B069CDE2895}">
      <dsp:nvSpPr>
        <dsp:cNvPr id="0" name=""/>
        <dsp:cNvSpPr/>
      </dsp:nvSpPr>
      <dsp:spPr>
        <a:xfrm>
          <a:off x="0" y="2046296"/>
          <a:ext cx="4959716" cy="1911304"/>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By default, setup adds as many TempDB data files as the logical processor count or eight, whichever is lower.</a:t>
          </a:r>
        </a:p>
      </dsp:txBody>
      <dsp:txXfrm>
        <a:off x="93302" y="2139598"/>
        <a:ext cx="4773112" cy="17247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33C33B-3B2B-4721-A29A-0F380FF448EB}" type="datetimeFigureOut">
              <a:rPr lang="en-US" smtClean="0"/>
              <a:t>1/31/2022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E544AD-9BB0-4254-880E-02BC266D926D}" type="slidenum">
              <a:rPr lang="en-US" smtClean="0"/>
              <a:t>‹#›</a:t>
            </a:fld>
            <a:endParaRPr lang="en-US"/>
          </a:p>
        </p:txBody>
      </p:sp>
    </p:spTree>
    <p:extLst>
      <p:ext uri="{BB962C8B-B14F-4D97-AF65-F5344CB8AC3E}">
        <p14:creationId xmlns:p14="http://schemas.microsoft.com/office/powerpoint/2010/main" val="1640390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1C2D4C-D7B5-4A96-8CD9-3A56D798F167}" type="datetimeFigureOut">
              <a:rPr lang="en-US" smtClean="0"/>
              <a:t>1/31/2022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1EA191-6936-4106-86B0-744F7F9163D6}" type="slidenum">
              <a:rPr lang="en-US" smtClean="0"/>
              <a:t>‹#›</a:t>
            </a:fld>
            <a:endParaRPr lang="en-US" dirty="0"/>
          </a:p>
        </p:txBody>
      </p:sp>
    </p:spTree>
    <p:extLst>
      <p:ext uri="{BB962C8B-B14F-4D97-AF65-F5344CB8AC3E}">
        <p14:creationId xmlns:p14="http://schemas.microsoft.com/office/powerpoint/2010/main" val="3184540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sql/relational-databases/databases/tempdb-database?view=sql-server-ver15#performance-improvements-in-tempdb-for-sql-server"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rchive/blogs/bobsql/sql-2016-it-just-runs-faster-automatic-tempdb-configuration"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sql/t-sql/database-console-commands/dbcc-traceon-trace-flags-transact-sql?view=sql-server-ver15"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ocs.microsoft.com/en-us/sql/relational-databases/databases/tempdb-database?view=sql-server-ver15#memory-optimized-tempdb-metadata"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hannel9.msdn.com/Shows/Data-Exposed/How-and-When-To-Memory-Optimized-TempDB-Metadata?term=tempdb&amp;lang-en=tru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sql/relational-databases/databases/database-files-and-filegroups?view=sql-server-ver15"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sql/relational-databases/databases/database-files-and-filegroups?view=sql-server-ver15"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sql/relational-databases/databases/database-files-and-filegroups?view=sql-server-ver15"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sql/relational-databases/databases/tempdb-database?view=sql-server-ver15#physical-properties-of-tempdb-in-sql-server"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sql/relational-databases/databases/tempdb-database?view=sql-server-ver15#physical-properties-of-tempdb-in-sql-server"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qlmct.com/data-type-conversion/"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sqlmct.com/transactions-and-errors/" TargetMode="External"/><Relationship Id="rId4" Type="http://schemas.openxmlformats.org/officeDocument/2006/relationships/hyperlink" Target="https://sqlmct.com/execution-plans-table-operators/"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sql/relational-databases/databases/tempdb-database?view=sql-server-ver15#physical-properties-of-tempdb-in-sql-server"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sql/relational-databases/databases/tempdb-database?view=sql-server-ver15#memory-optimized-tempdb-metadata"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hannel9.msdn.com/Shows/Data-Exposed/How-and-When-To-Memory-Optimized-TempDB-Metadata?term=tempdb&amp;lang-en=true"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channel9.msdn.com/Shows/Data-Exposed/It-Just-Runs-Faster-SQL-Server-2019-TempDB-Improvements"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sql/relational-databases/databases/tempdb-database?view=sql-server-ver15#physical-properties-of-tempdb-in-sql-server"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hannel9.msdn.com/Shows/Data-Exposed/How-and-When-To-Memory-Optimized-TempDB-Metadata?term=tempdb&amp;lang-en=true"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channel9.msdn.com/Shows/Data-Exposed/It-Just-Runs-Faster-SQL-Server-2019-TempDB-Improvements"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sql/relational-databases/databases/database-files-and-filegroups?view=sql-server-ver15"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sql/relational-databases/databases/tempdb-database?view=sql-server-ver15#physical-properties-of-tempdb-in-sql-server"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sql/relational-databases/databases/tempdb-database?view=sql-server-ver15#physical-properties-of-tempdb-in-sql-serve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41FDD-8042-47BF-BC78-27CF63030A3D}" type="slidenum">
              <a:rPr kumimoji="0" lang="en-US" sz="1800" b="0" i="0" u="none" strike="noStrike" kern="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079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possible, use database instant file initialization to improve the performance of data file grow operations.</a:t>
            </a:r>
          </a:p>
          <a:p>
            <a:pPr marL="171450" indent="-171450">
              <a:buFont typeface="Arial" panose="020B0604020202020204" pitchFamily="34" charset="0"/>
              <a:buChar char="•"/>
            </a:pPr>
            <a:r>
              <a:rPr lang="en-US" dirty="0"/>
              <a:t>Preallocate space for all TempDB files by setting the file size to a value large enough to accommodate the typical workload in the environment. </a:t>
            </a:r>
          </a:p>
          <a:p>
            <a:pPr marL="171450" indent="-171450">
              <a:buFont typeface="Arial" panose="020B0604020202020204" pitchFamily="34" charset="0"/>
              <a:buChar char="•"/>
            </a:pPr>
            <a:r>
              <a:rPr lang="en-US" dirty="0"/>
              <a:t>The TempDB database should be set to autogrow, but this should be used to increase disk space for unplanned exceptions.</a:t>
            </a:r>
          </a:p>
          <a:p>
            <a:pPr marL="171450" indent="-171450">
              <a:buFont typeface="Arial" panose="020B0604020202020204" pitchFamily="34" charset="0"/>
              <a:buChar char="•"/>
            </a:pPr>
            <a:r>
              <a:rPr lang="en-US" dirty="0"/>
              <a:t>Data files should be of equal size within each filegroup, as SQL Server uses a proportional-fill algorithm that favors allocations in files with more free space. </a:t>
            </a:r>
          </a:p>
          <a:p>
            <a:pPr marL="171450" indent="-171450">
              <a:buFont typeface="Arial" panose="020B0604020202020204" pitchFamily="34" charset="0"/>
              <a:buChar char="•"/>
            </a:pPr>
            <a:r>
              <a:rPr lang="en-US" dirty="0"/>
              <a:t>Dividing TempDB into multiple data files of equal size provides a high degree of parallel efficiency in operations that use TempDB.</a:t>
            </a:r>
          </a:p>
          <a:p>
            <a:pPr marL="171450" indent="-171450">
              <a:buFont typeface="Arial" panose="020B0604020202020204" pitchFamily="34" charset="0"/>
              <a:buChar char="•"/>
            </a:pPr>
            <a:r>
              <a:rPr lang="en-US" dirty="0"/>
              <a:t>Put the TempDB database on a fast I/O subsystem. Use disk striping if there are many directly attached disks. Individual or groups of TempDB data files do not necessarily need to be on different disks or spindles unless you are also encountering I/O bottlenecks.</a:t>
            </a:r>
          </a:p>
          <a:p>
            <a:pPr marL="171450" indent="-171450">
              <a:buFont typeface="Arial" panose="020B0604020202020204" pitchFamily="34" charset="0"/>
              <a:buChar char="•"/>
            </a:pPr>
            <a:r>
              <a:rPr lang="en-US" dirty="0"/>
              <a:t>Put the TempDB database on disks that differ from those that are used by user databases.</a:t>
            </a:r>
          </a:p>
          <a:p>
            <a:endParaRPr lang="en-US" dirty="0"/>
          </a:p>
          <a:p>
            <a:r>
              <a:rPr lang="en-US" sz="882" kern="1200" baseline="0" dirty="0">
                <a:solidFill>
                  <a:schemeClr val="tx1"/>
                </a:solidFill>
                <a:effectLst/>
                <a:latin typeface="+mn-lt"/>
                <a:ea typeface="+mn-ea"/>
                <a:cs typeface="+mn-cs"/>
              </a:rPr>
              <a:t>Performance improvements in TempDB for SQL Server</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3"/>
              </a:rPr>
              <a:t>https://docs.microsoft.com/en-us/sql/relational-databases/databases/tempdb-database?view=sql-server-ver15#performance-improvements-in-tempdb-for-sql-server</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endParaRPr lang="en-US"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14</a:t>
            </a:fld>
            <a:endParaRPr lang="en-US" noProof="0" dirty="0"/>
          </a:p>
        </p:txBody>
      </p:sp>
    </p:spTree>
    <p:extLst>
      <p:ext uri="{BB962C8B-B14F-4D97-AF65-F5344CB8AC3E}">
        <p14:creationId xmlns:p14="http://schemas.microsoft.com/office/powerpoint/2010/main" val="1265121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baseline="0" dirty="0">
                <a:solidFill>
                  <a:schemeClr val="tx1"/>
                </a:solidFill>
                <a:effectLst/>
                <a:latin typeface="+mn-lt"/>
                <a:ea typeface="+mn-ea"/>
                <a:cs typeface="+mn-cs"/>
              </a:rPr>
              <a:t>SQL 2016 - It Just Runs Faster: Automatic TEMPDB Configuration</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3"/>
              </a:rPr>
              <a:t>https://docs.microsoft.com/en-us/archive/blogs/bobsql/sql-2016-it-just-runs-faster-automatic-tempdb-configuration</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16</a:t>
            </a:fld>
            <a:endParaRPr lang="en-US" noProof="0" dirty="0"/>
          </a:p>
        </p:txBody>
      </p:sp>
    </p:spTree>
    <p:extLst>
      <p:ext uri="{BB962C8B-B14F-4D97-AF65-F5344CB8AC3E}">
        <p14:creationId xmlns:p14="http://schemas.microsoft.com/office/powerpoint/2010/main" val="2589387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82" b="0" i="0" kern="1200" baseline="0" dirty="0">
                <a:solidFill>
                  <a:schemeClr val="tx1"/>
                </a:solidFill>
                <a:effectLst/>
                <a:latin typeface="+mn-lt"/>
                <a:ea typeface="+mn-ea"/>
                <a:cs typeface="+mn-cs"/>
              </a:rPr>
              <a:t>Temporary tables and table variables are cached. Caching allows operations that drop and create the temporary objects to execute very quickly and reduces page allocation contention.</a:t>
            </a:r>
          </a:p>
          <a:p>
            <a:pPr marL="171450" indent="-171450">
              <a:buFont typeface="Arial" panose="020B0604020202020204" pitchFamily="34" charset="0"/>
              <a:buChar char="•"/>
            </a:pPr>
            <a:r>
              <a:rPr lang="en-US" sz="882" b="0" i="0" kern="1200" baseline="0" dirty="0">
                <a:solidFill>
                  <a:schemeClr val="tx1"/>
                </a:solidFill>
                <a:effectLst/>
                <a:latin typeface="+mn-lt"/>
                <a:ea typeface="+mn-ea"/>
                <a:cs typeface="+mn-cs"/>
              </a:rPr>
              <a:t>Allocation page latching protocol is improved to reduce the number of UP (update) latches that are used.</a:t>
            </a:r>
          </a:p>
          <a:p>
            <a:pPr marL="171450" indent="-171450">
              <a:buFont typeface="Arial" panose="020B0604020202020204" pitchFamily="34" charset="0"/>
              <a:buChar char="•"/>
            </a:pPr>
            <a:r>
              <a:rPr lang="en-US" sz="882" b="0" i="0" kern="1200" baseline="0" dirty="0">
                <a:solidFill>
                  <a:schemeClr val="tx1"/>
                </a:solidFill>
                <a:effectLst/>
                <a:latin typeface="+mn-lt"/>
                <a:ea typeface="+mn-ea"/>
                <a:cs typeface="+mn-cs"/>
              </a:rPr>
              <a:t>Logging overhead for </a:t>
            </a:r>
            <a:r>
              <a:rPr lang="en-US" sz="882" b="1" i="0" kern="1200" baseline="0" dirty="0">
                <a:solidFill>
                  <a:schemeClr val="tx1"/>
                </a:solidFill>
                <a:effectLst/>
                <a:latin typeface="+mn-lt"/>
                <a:ea typeface="+mn-ea"/>
                <a:cs typeface="+mn-cs"/>
              </a:rPr>
              <a:t>TempDB</a:t>
            </a:r>
            <a:r>
              <a:rPr lang="en-US" sz="882" b="0" i="0" kern="1200" baseline="0" dirty="0">
                <a:solidFill>
                  <a:schemeClr val="tx1"/>
                </a:solidFill>
                <a:effectLst/>
                <a:latin typeface="+mn-lt"/>
                <a:ea typeface="+mn-ea"/>
                <a:cs typeface="+mn-cs"/>
              </a:rPr>
              <a:t> is reduced to reduce disk I/O bandwidth consumption on the </a:t>
            </a:r>
            <a:r>
              <a:rPr lang="en-US" sz="882" b="1" i="0" kern="1200" baseline="0" dirty="0">
                <a:solidFill>
                  <a:schemeClr val="tx1"/>
                </a:solidFill>
                <a:effectLst/>
                <a:latin typeface="+mn-lt"/>
                <a:ea typeface="+mn-ea"/>
                <a:cs typeface="+mn-cs"/>
              </a:rPr>
              <a:t>TempDB</a:t>
            </a:r>
            <a:r>
              <a:rPr lang="en-US" sz="882" b="0" i="0" kern="1200" baseline="0" dirty="0">
                <a:solidFill>
                  <a:schemeClr val="tx1"/>
                </a:solidFill>
                <a:effectLst/>
                <a:latin typeface="+mn-lt"/>
                <a:ea typeface="+mn-ea"/>
                <a:cs typeface="+mn-cs"/>
              </a:rPr>
              <a:t> log file.</a:t>
            </a:r>
          </a:p>
          <a:p>
            <a:pPr marL="171450" indent="-171450">
              <a:buFont typeface="Arial" panose="020B0604020202020204" pitchFamily="34" charset="0"/>
              <a:buChar char="•"/>
            </a:pPr>
            <a:r>
              <a:rPr lang="en-US" sz="882" b="0" i="0" kern="1200" baseline="0" dirty="0">
                <a:solidFill>
                  <a:schemeClr val="tx1"/>
                </a:solidFill>
                <a:effectLst/>
                <a:latin typeface="+mn-lt"/>
                <a:ea typeface="+mn-ea"/>
                <a:cs typeface="+mn-cs"/>
              </a:rPr>
              <a:t>Setup adds multiple TempDB data files during a new instance installation. This task can be accomplished with the new UI input control on the </a:t>
            </a:r>
            <a:r>
              <a:rPr lang="en-US" sz="882" b="1" i="0" kern="1200" baseline="0" dirty="0">
                <a:solidFill>
                  <a:schemeClr val="tx1"/>
                </a:solidFill>
                <a:effectLst/>
                <a:latin typeface="+mn-lt"/>
                <a:ea typeface="+mn-ea"/>
                <a:cs typeface="+mn-cs"/>
              </a:rPr>
              <a:t>Database Engine Configuration</a:t>
            </a:r>
            <a:r>
              <a:rPr lang="en-US" sz="882" b="0" i="0" kern="1200" baseline="0" dirty="0">
                <a:solidFill>
                  <a:schemeClr val="tx1"/>
                </a:solidFill>
                <a:effectLst/>
                <a:latin typeface="+mn-lt"/>
                <a:ea typeface="+mn-ea"/>
                <a:cs typeface="+mn-cs"/>
              </a:rPr>
              <a:t> section and a command-line parameter /SQLTEMPDBFILECOUNT. By default, setup adds as many TempDB data files as the logical processor count or eight, whichever is lower.</a:t>
            </a:r>
          </a:p>
          <a:p>
            <a:pPr marL="171450" indent="-171450">
              <a:buFont typeface="Arial" panose="020B0604020202020204" pitchFamily="34" charset="0"/>
              <a:buChar char="•"/>
            </a:pPr>
            <a:r>
              <a:rPr lang="en-US" sz="882" b="0" i="0" kern="1200" baseline="0" dirty="0">
                <a:solidFill>
                  <a:schemeClr val="tx1"/>
                </a:solidFill>
                <a:effectLst/>
                <a:latin typeface="+mn-lt"/>
                <a:ea typeface="+mn-ea"/>
                <a:cs typeface="+mn-cs"/>
              </a:rPr>
              <a:t>When there are multiple </a:t>
            </a:r>
            <a:r>
              <a:rPr lang="en-US" sz="882" b="1" i="0" kern="1200" baseline="0" dirty="0">
                <a:solidFill>
                  <a:schemeClr val="tx1"/>
                </a:solidFill>
                <a:effectLst/>
                <a:latin typeface="+mn-lt"/>
                <a:ea typeface="+mn-ea"/>
                <a:cs typeface="+mn-cs"/>
              </a:rPr>
              <a:t>TempDB</a:t>
            </a:r>
            <a:r>
              <a:rPr lang="en-US" sz="882" b="0" i="0" kern="1200" baseline="0" dirty="0">
                <a:solidFill>
                  <a:schemeClr val="tx1"/>
                </a:solidFill>
                <a:effectLst/>
                <a:latin typeface="+mn-lt"/>
                <a:ea typeface="+mn-ea"/>
                <a:cs typeface="+mn-cs"/>
              </a:rPr>
              <a:t> data files, all files autogrow at same time and by the same amount depending on growth settings. </a:t>
            </a:r>
            <a:r>
              <a:rPr lang="en-US" sz="882" b="0" i="0" u="none" strike="noStrike" kern="1200" baseline="0" dirty="0">
                <a:solidFill>
                  <a:schemeClr val="tx1"/>
                </a:solidFill>
                <a:effectLst/>
                <a:latin typeface="+mn-lt"/>
                <a:ea typeface="+mn-ea"/>
                <a:cs typeface="+mn-cs"/>
                <a:hlinkClick r:id="rId3"/>
              </a:rPr>
              <a:t>Trace flag 1117</a:t>
            </a:r>
            <a:r>
              <a:rPr lang="en-US" sz="882" b="0" i="0" kern="1200" baseline="0" dirty="0">
                <a:solidFill>
                  <a:schemeClr val="tx1"/>
                </a:solidFill>
                <a:effectLst/>
                <a:latin typeface="+mn-lt"/>
                <a:ea typeface="+mn-ea"/>
                <a:cs typeface="+mn-cs"/>
              </a:rPr>
              <a:t> is no longer required.</a:t>
            </a:r>
          </a:p>
          <a:p>
            <a:pPr marL="171450" indent="-171450">
              <a:buFont typeface="Arial" panose="020B0604020202020204" pitchFamily="34" charset="0"/>
              <a:buChar char="•"/>
            </a:pPr>
            <a:r>
              <a:rPr lang="en-US" sz="882" b="0" i="0" kern="1200" baseline="0" dirty="0">
                <a:solidFill>
                  <a:schemeClr val="tx1"/>
                </a:solidFill>
                <a:effectLst/>
                <a:latin typeface="+mn-lt"/>
                <a:ea typeface="+mn-ea"/>
                <a:cs typeface="+mn-cs"/>
              </a:rPr>
              <a:t>All allocations in </a:t>
            </a:r>
            <a:r>
              <a:rPr lang="en-US" sz="882" b="1" i="0" kern="1200" baseline="0" dirty="0">
                <a:solidFill>
                  <a:schemeClr val="tx1"/>
                </a:solidFill>
                <a:effectLst/>
                <a:latin typeface="+mn-lt"/>
                <a:ea typeface="+mn-ea"/>
                <a:cs typeface="+mn-cs"/>
              </a:rPr>
              <a:t>TempDB</a:t>
            </a:r>
            <a:r>
              <a:rPr lang="en-US" sz="882" b="0" i="0" kern="1200" baseline="0" dirty="0">
                <a:solidFill>
                  <a:schemeClr val="tx1"/>
                </a:solidFill>
                <a:effectLst/>
                <a:latin typeface="+mn-lt"/>
                <a:ea typeface="+mn-ea"/>
                <a:cs typeface="+mn-cs"/>
              </a:rPr>
              <a:t> use uniform extents. </a:t>
            </a:r>
            <a:r>
              <a:rPr lang="en-US" sz="882" b="0" i="0" u="none" strike="noStrike" kern="1200" baseline="0" dirty="0">
                <a:solidFill>
                  <a:schemeClr val="tx1"/>
                </a:solidFill>
                <a:effectLst/>
                <a:latin typeface="+mn-lt"/>
                <a:ea typeface="+mn-ea"/>
                <a:cs typeface="+mn-cs"/>
                <a:hlinkClick r:id="rId3"/>
              </a:rPr>
              <a:t>Trace flag 1118</a:t>
            </a:r>
            <a:r>
              <a:rPr lang="en-US" sz="882" b="0" i="0" kern="1200" baseline="0" dirty="0">
                <a:solidFill>
                  <a:schemeClr val="tx1"/>
                </a:solidFill>
                <a:effectLst/>
                <a:latin typeface="+mn-lt"/>
                <a:ea typeface="+mn-ea"/>
                <a:cs typeface="+mn-cs"/>
              </a:rPr>
              <a:t> is no longer required.</a:t>
            </a:r>
          </a:p>
          <a:p>
            <a:pPr marL="171450" indent="-171450">
              <a:buFont typeface="Arial" panose="020B0604020202020204" pitchFamily="34" charset="0"/>
              <a:buChar char="•"/>
            </a:pPr>
            <a:r>
              <a:rPr lang="en-US" sz="882" b="0" i="0" kern="1200" baseline="0" dirty="0">
                <a:solidFill>
                  <a:schemeClr val="tx1"/>
                </a:solidFill>
                <a:effectLst/>
                <a:latin typeface="+mn-lt"/>
                <a:ea typeface="+mn-ea"/>
                <a:cs typeface="+mn-cs"/>
              </a:rPr>
              <a:t>For the primary filegroup, the AUTOGROW_ALL_FILES property is turned on and the property cannot be modified.</a:t>
            </a:r>
          </a:p>
          <a:p>
            <a:pPr marL="171450" indent="-171450">
              <a:buFont typeface="Arial" panose="020B0604020202020204" pitchFamily="34" charset="0"/>
              <a:buChar char="•"/>
            </a:pPr>
            <a:endParaRPr lang="en-US" sz="882" b="0" i="0" kern="1200" baseline="0" dirty="0">
              <a:solidFill>
                <a:schemeClr val="tx1"/>
              </a:solidFill>
              <a:effectLst/>
              <a:latin typeface="+mn-lt"/>
              <a:ea typeface="+mn-ea"/>
              <a:cs typeface="+mn-cs"/>
            </a:endParaRPr>
          </a:p>
          <a:p>
            <a:r>
              <a:rPr lang="en-US" sz="882" kern="1200" baseline="0" dirty="0">
                <a:solidFill>
                  <a:schemeClr val="tx1"/>
                </a:solidFill>
                <a:effectLst/>
                <a:latin typeface="+mn-lt"/>
                <a:ea typeface="+mn-ea"/>
                <a:cs typeface="+mn-cs"/>
              </a:rPr>
              <a:t>TempDB Database</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4"/>
              </a:rPr>
              <a:t>https://docs.microsoft.com/en-us/sql/relational-databases/databases/tempdb-database?view=sql-server-ver15#memory-optimized-tempdb-metadata</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pPr marL="0" indent="0">
              <a:buFont typeface="Arial" panose="020B0604020202020204" pitchFamily="34" charset="0"/>
              <a:buNone/>
            </a:pPr>
            <a:endParaRPr lang="en-US" sz="882" b="0" i="0" kern="1200" baseline="0" dirty="0">
              <a:solidFill>
                <a:schemeClr val="tx1"/>
              </a:solidFill>
              <a:effectLst/>
              <a:latin typeface="+mn-lt"/>
              <a:ea typeface="+mn-ea"/>
              <a:cs typeface="+mn-cs"/>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17</a:t>
            </a:fld>
            <a:endParaRPr lang="en-US" noProof="0" dirty="0"/>
          </a:p>
        </p:txBody>
      </p:sp>
    </p:spTree>
    <p:extLst>
      <p:ext uri="{BB962C8B-B14F-4D97-AF65-F5344CB8AC3E}">
        <p14:creationId xmlns:p14="http://schemas.microsoft.com/office/powerpoint/2010/main" val="859509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Share this link: </a:t>
            </a:r>
            <a:r>
              <a:rPr lang="en-US" sz="882" i="1" kern="1200" baseline="0" dirty="0">
                <a:solidFill>
                  <a:schemeClr val="tx1"/>
                </a:solidFill>
                <a:effectLst/>
                <a:latin typeface="+mn-lt"/>
                <a:ea typeface="+mn-ea"/>
                <a:cs typeface="+mn-cs"/>
              </a:rPr>
              <a:t>https://techcommunity.microsoft.com/t5/sql-server/tempdb-files-and-trace-flags-and-updates-oh-my/ba-p/385937</a:t>
            </a:r>
          </a:p>
          <a:p>
            <a:r>
              <a:rPr lang="en-US" sz="882" b="1" i="0" kern="1200" baseline="0" dirty="0">
                <a:solidFill>
                  <a:schemeClr val="tx1"/>
                </a:solidFill>
                <a:effectLst/>
                <a:latin typeface="+mn-lt"/>
                <a:ea typeface="+mn-ea"/>
                <a:cs typeface="+mn-cs"/>
              </a:rPr>
              <a:t>Share this video</a:t>
            </a:r>
            <a:r>
              <a:rPr lang="en-US" sz="882" i="1" kern="1200" baseline="0" dirty="0">
                <a:solidFill>
                  <a:schemeClr val="tx1"/>
                </a:solidFill>
                <a:effectLst/>
                <a:latin typeface="+mn-lt"/>
                <a:ea typeface="+mn-ea"/>
                <a:cs typeface="+mn-cs"/>
              </a:rPr>
              <a:t>: </a:t>
            </a:r>
            <a:r>
              <a:rPr lang="en-US" dirty="0"/>
              <a:t>https://www.youtube.com/watch?v=g4aemv5O9as&amp;t=1s</a:t>
            </a:r>
          </a:p>
          <a:p>
            <a:endParaRPr lang="en-US" dirty="0"/>
          </a:p>
          <a:p>
            <a:r>
              <a:rPr lang="en-US" dirty="0"/>
              <a:t>Memory-Optimized TempDB Metadata</a:t>
            </a:r>
          </a:p>
          <a:p>
            <a:pPr lvl="1"/>
            <a:r>
              <a:rPr lang="en-US" dirty="0"/>
              <a:t>System tables involved in managing temporary table metadata can be moved into latch-free non-durable memory-optimized tables.</a:t>
            </a:r>
          </a:p>
          <a:p>
            <a:endParaRPr lang="en-US" dirty="0"/>
          </a:p>
          <a:p>
            <a:r>
              <a:rPr lang="en-US" dirty="0"/>
              <a:t>Considerations</a:t>
            </a:r>
          </a:p>
          <a:p>
            <a:pPr marL="768096" lvl="1" indent="-457200">
              <a:buFont typeface="+mj-lt"/>
              <a:buAutoNum type="arabicPeriod"/>
            </a:pPr>
            <a:r>
              <a:rPr lang="en-US" dirty="0"/>
              <a:t>This configuration change requires a restart of the service to take effect.</a:t>
            </a:r>
          </a:p>
          <a:p>
            <a:pPr marL="768096" lvl="1" indent="-457200">
              <a:buFont typeface="+mj-lt"/>
              <a:buAutoNum type="arabicPeriod"/>
            </a:pPr>
            <a:r>
              <a:rPr lang="en-US" dirty="0"/>
              <a:t>A single transaction may not access memory-optimized tables in more than one database. This means that any transactions that involve a memory-optimized table in a user database will not be able to access TempDB system views in the same transaction. </a:t>
            </a:r>
          </a:p>
          <a:p>
            <a:pPr marL="768096" lvl="1" indent="-457200">
              <a:buFont typeface="+mj-lt"/>
              <a:buAutoNum type="arabicPeriod"/>
            </a:pPr>
            <a:r>
              <a:rPr lang="en-US" dirty="0"/>
              <a:t>Queries against memory-optimized tables do not support locking and isolation hints, so queries against memory-optimized TempDB catalog views will not honor locking and isolation hints.</a:t>
            </a:r>
          </a:p>
          <a:p>
            <a:pPr marL="768096" lvl="1" indent="-457200">
              <a:buFont typeface="+mj-lt"/>
              <a:buAutoNum type="arabicPeriod"/>
            </a:pPr>
            <a:r>
              <a:rPr lang="en-US" dirty="0"/>
              <a:t>Columnstore indexes cannot be created on temporary tables when Memory-Optimized TempDB Metadata is enabled.</a:t>
            </a:r>
          </a:p>
          <a:p>
            <a:pPr marL="768096" lvl="1" indent="-457200">
              <a:buFont typeface="+mj-lt"/>
              <a:buAutoNum type="arabicPeriod"/>
            </a:pPr>
            <a:r>
              <a:rPr lang="en-US" dirty="0"/>
              <a:t>Due to the limitation on columnstore indexes, use of the sp_estimate_data_compression_savings system stored procedure with the COLUMNSTORE or COLUMNSTORE_ARCHIVE data compression parameter is not supported when Memory-Optimized TempDB Metadata is enabled.</a:t>
            </a:r>
          </a:p>
          <a:p>
            <a:pPr marL="768096" lvl="1" indent="-457200">
              <a:buFont typeface="+mj-lt"/>
              <a:buAutoNum type="arabicPeriod"/>
            </a:pPr>
            <a:endParaRPr lang="en-US" dirty="0"/>
          </a:p>
          <a:p>
            <a:pPr marL="768096" lvl="1" indent="-457200">
              <a:buFont typeface="+mj-lt"/>
              <a:buAutoNum type="arabicPeriod"/>
            </a:pPr>
            <a:endParaRPr lang="en-US" dirty="0"/>
          </a:p>
          <a:p>
            <a:r>
              <a:rPr lang="en-US" sz="900" kern="1200" baseline="0" dirty="0">
                <a:solidFill>
                  <a:schemeClr val="tx1"/>
                </a:solidFill>
                <a:effectLst/>
                <a:latin typeface="+mn-lt"/>
                <a:ea typeface="+mn-ea"/>
                <a:cs typeface="+mn-cs"/>
              </a:rPr>
              <a:t>How (and When) To: Memory Optimized TempDB Metadata</a:t>
            </a:r>
          </a:p>
          <a:p>
            <a:r>
              <a:rPr lang="en-US" sz="800" i="1" kern="1200" baseline="0" dirty="0">
                <a:solidFill>
                  <a:schemeClr val="tx1"/>
                </a:solidFill>
                <a:effectLst/>
                <a:latin typeface="+mn-lt"/>
                <a:ea typeface="+mn-ea"/>
                <a:cs typeface="+mn-cs"/>
              </a:rPr>
              <a:t>From &lt;</a:t>
            </a:r>
            <a:r>
              <a:rPr lang="en-US" sz="800" i="1" kern="1200" baseline="0" dirty="0">
                <a:solidFill>
                  <a:schemeClr val="tx1"/>
                </a:solidFill>
                <a:effectLst/>
                <a:latin typeface="+mn-lt"/>
                <a:ea typeface="+mn-ea"/>
                <a:cs typeface="+mn-cs"/>
                <a:hlinkClick r:id="rId3"/>
              </a:rPr>
              <a:t>https://channel9.msdn.com/Shows/Data-Exposed/How-and-When-To-Memory-Optimized-TempDB-Metadata?term=tempdb&amp;lang-en=true</a:t>
            </a:r>
            <a:r>
              <a:rPr lang="en-US" sz="800" i="1" kern="1200" baseline="0" dirty="0">
                <a:solidFill>
                  <a:schemeClr val="tx1"/>
                </a:solidFill>
                <a:effectLst/>
                <a:latin typeface="+mn-lt"/>
                <a:ea typeface="+mn-ea"/>
                <a:cs typeface="+mn-cs"/>
              </a:rPr>
              <a:t>&gt; </a:t>
            </a:r>
            <a:endParaRPr lang="en-US" sz="900" kern="1200" baseline="0" dirty="0">
              <a:solidFill>
                <a:schemeClr val="tx1"/>
              </a:solidFill>
              <a:effectLst/>
              <a:latin typeface="+mn-lt"/>
              <a:ea typeface="+mn-ea"/>
              <a:cs typeface="+mn-cs"/>
            </a:endParaRPr>
          </a:p>
          <a:p>
            <a:pPr marL="310896" lvl="1" indent="0">
              <a:buFont typeface="+mj-lt"/>
              <a:buNone/>
            </a:pPr>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18</a:t>
            </a:fld>
            <a:endParaRPr lang="en-US" noProof="0" dirty="0"/>
          </a:p>
        </p:txBody>
      </p:sp>
    </p:spTree>
    <p:extLst>
      <p:ext uri="{BB962C8B-B14F-4D97-AF65-F5344CB8AC3E}">
        <p14:creationId xmlns:p14="http://schemas.microsoft.com/office/powerpoint/2010/main" val="1430636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t>There are some cases where having multiple files alone does not completely address PFS contention. For these cases, we have implemented a fix where we not only round robin between the files, we also round robin between the PFS pages within the files, allowing us to spread the object allocations across all the files and within the files themselves. </a:t>
            </a: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endParaRPr lang="en-US" dirty="0"/>
          </a:p>
          <a:p>
            <a:r>
              <a:rPr lang="en-US" sz="882" kern="1200" baseline="0" dirty="0">
                <a:solidFill>
                  <a:schemeClr val="tx1"/>
                </a:solidFill>
                <a:effectLst/>
                <a:latin typeface="+mn-lt"/>
                <a:ea typeface="+mn-ea"/>
                <a:cs typeface="+mn-cs"/>
              </a:rPr>
              <a:t>TEMPDB – Files and Trace Flags and Updates, Oh My!</a:t>
            </a:r>
          </a:p>
          <a:p>
            <a:r>
              <a:rPr lang="en-US" sz="882" i="1" kern="1200" baseline="0" dirty="0">
                <a:solidFill>
                  <a:schemeClr val="tx1"/>
                </a:solidFill>
                <a:effectLst/>
                <a:latin typeface="+mn-lt"/>
                <a:ea typeface="+mn-ea"/>
                <a:cs typeface="+mn-cs"/>
              </a:rPr>
              <a:t>From &lt;https://techcommunity.microsoft.com/t5/sql-server/tempdb-files-and-trace-flags-and-updates-oh-my/ba-p/385937&gt;</a:t>
            </a:r>
            <a:endParaRPr lang="en-US" sz="882" kern="1200" baseline="0" dirty="0">
              <a:solidFill>
                <a:schemeClr val="tx1"/>
              </a:solidFill>
              <a:effectLst/>
              <a:latin typeface="+mn-lt"/>
              <a:ea typeface="+mn-ea"/>
              <a:cs typeface="+mn-cs"/>
            </a:endParaRP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19</a:t>
            </a:fld>
            <a:endParaRPr lang="en-US" noProof="0" dirty="0"/>
          </a:p>
        </p:txBody>
      </p:sp>
    </p:spTree>
    <p:extLst>
      <p:ext uri="{BB962C8B-B14F-4D97-AF65-F5344CB8AC3E}">
        <p14:creationId xmlns:p14="http://schemas.microsoft.com/office/powerpoint/2010/main" val="3449389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600"/>
              </a:spcAft>
              <a:buClrTx/>
              <a:buSzTx/>
              <a:buFontTx/>
              <a:buNone/>
              <a:tabLst/>
              <a:defRPr/>
            </a:pPr>
            <a:r>
              <a:rPr lang="en-US" dirty="0"/>
              <a:t>SQL Server databases have at least one data file called the Primary data file, which will typically have a .mdf extension. They can also have secondary data files with .ndf extensions. This is the default naming convention, but any file extensions the user specifies will be accepted.</a:t>
            </a:r>
          </a:p>
          <a:p>
            <a:pPr marL="0" marR="0" indent="0" algn="l" defTabSz="914400" rtl="0" eaLnBrk="1" fontAlgn="auto" latinLnBrk="0" hangingPunct="1">
              <a:lnSpc>
                <a:spcPct val="100000"/>
              </a:lnSpc>
              <a:spcBef>
                <a:spcPts val="0"/>
              </a:spcBef>
              <a:spcAft>
                <a:spcPts val="600"/>
              </a:spcAft>
              <a:buClrTx/>
              <a:buSzTx/>
              <a:buFontTx/>
              <a:buNone/>
              <a:tabLst/>
              <a:defRPr/>
            </a:pPr>
            <a:r>
              <a:rPr lang="en-US" dirty="0"/>
              <a:t>When a database has multiple files, the files are numbered from 1 to n, n being the total number of files. Each file consists of a collection of pages numbered from 0 to n-1, n being the number of pages in the file (total number of pages will depend on the size of the file).</a:t>
            </a:r>
          </a:p>
          <a:p>
            <a:pPr marL="0" marR="0" indent="0" algn="l" defTabSz="914400" rtl="0" eaLnBrk="1" fontAlgn="auto" latinLnBrk="0" hangingPunct="1">
              <a:lnSpc>
                <a:spcPct val="100000"/>
              </a:lnSpc>
              <a:spcBef>
                <a:spcPts val="0"/>
              </a:spcBef>
              <a:spcAft>
                <a:spcPts val="600"/>
              </a:spcAft>
              <a:buClrTx/>
              <a:buSzTx/>
              <a:buFontTx/>
              <a:buNone/>
              <a:tabLst/>
              <a:defRPr/>
            </a:pPr>
            <a:r>
              <a:rPr lang="en-US" dirty="0"/>
              <a:t>The special Object Allocation pages mentioned on the previous slide will always appear in the same location in each data file contained in a database. A PFS page is the first page after the file header page in a data file and is marked as page 1. Following the PFS page is a GAM, marked as page 2, followed by an SGAM, marked as page 3. After the first PFS, there will be a new PFS page after every 8,087 pages. There is a new GAM for each 63,904 extents after the first GAM on page 2, and a new SGAM each 63,904 extents after the first SGAM on page 3.</a:t>
            </a:r>
          </a:p>
          <a:p>
            <a:pPr marL="0" marR="0" indent="0" algn="l" defTabSz="914400" rtl="0" eaLnBrk="1" fontAlgn="auto" latinLnBrk="0" hangingPunct="1">
              <a:lnSpc>
                <a:spcPct val="100000"/>
              </a:lnSpc>
              <a:spcBef>
                <a:spcPts val="0"/>
              </a:spcBef>
              <a:spcAft>
                <a:spcPts val="600"/>
              </a:spcAft>
              <a:buClrTx/>
              <a:buSzTx/>
              <a:buFontTx/>
              <a:buNone/>
              <a:tabLst/>
              <a:defRPr/>
            </a:pPr>
            <a:r>
              <a:rPr lang="en-US" dirty="0"/>
              <a:t>The SQL Server engine addresses each of these pages using a combination of database id, file id, and page number. For example, the SGAM page in the first data file of a user database with a database id of 5 will be notated as </a:t>
            </a:r>
            <a:r>
              <a:rPr lang="en-US" b="1" dirty="0"/>
              <a:t>5:1:3</a:t>
            </a:r>
            <a:r>
              <a:rPr lang="en-US" dirty="0"/>
              <a:t>.  This becomes important when troubleshooting any type of page-related wait as the wait resource will be listed using this notation.</a:t>
            </a:r>
          </a:p>
          <a:p>
            <a:pPr marL="0" marR="0" indent="0" algn="l" defTabSz="914400" rtl="0" eaLnBrk="1" fontAlgn="auto" latinLnBrk="0" hangingPunct="1">
              <a:lnSpc>
                <a:spcPct val="100000"/>
              </a:lnSpc>
              <a:spcBef>
                <a:spcPts val="0"/>
              </a:spcBef>
              <a:spcAft>
                <a:spcPts val="60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600"/>
              </a:spcAft>
              <a:buClrTx/>
              <a:buSzTx/>
              <a:buFontTx/>
              <a:buNone/>
              <a:tabLst/>
              <a:defRPr/>
            </a:pPr>
            <a:r>
              <a:rPr lang="en-US" b="1" dirty="0"/>
              <a:t>Additional Reading:</a:t>
            </a:r>
          </a:p>
          <a:p>
            <a:r>
              <a:rPr lang="en-US" sz="882" kern="1200" baseline="0" dirty="0">
                <a:solidFill>
                  <a:schemeClr val="tx1"/>
                </a:solidFill>
                <a:effectLst/>
                <a:latin typeface="+mn-lt"/>
                <a:ea typeface="+mn-ea"/>
                <a:cs typeface="+mn-cs"/>
              </a:rPr>
              <a:t>Database Files and Filegroups</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3"/>
              </a:rPr>
              <a:t>https://docs.microsoft.com/en-us/sql/relational-databases/databases/database-files-and-filegroups?view=sql-server-ver15</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endParaRPr lang="en-US" dirty="0"/>
          </a:p>
          <a:p>
            <a:endParaRPr lang="en-US" dirty="0"/>
          </a:p>
          <a:p>
            <a:endParaRPr lang="en-US"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20</a:t>
            </a:fld>
            <a:endParaRPr lang="en-US" noProof="0" dirty="0"/>
          </a:p>
        </p:txBody>
      </p:sp>
    </p:spTree>
    <p:extLst>
      <p:ext uri="{BB962C8B-B14F-4D97-AF65-F5344CB8AC3E}">
        <p14:creationId xmlns:p14="http://schemas.microsoft.com/office/powerpoint/2010/main" val="1345398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600"/>
              </a:spcAft>
              <a:buClrTx/>
              <a:buSzTx/>
              <a:buFontTx/>
              <a:buNone/>
              <a:tabLst/>
              <a:defRPr/>
            </a:pPr>
            <a:r>
              <a:rPr lang="en-US" dirty="0"/>
              <a:t>SQL Server databases have at least one data file called the Primary data file, which will typically have a .mdf extension. They can also have secondary data files with .ndf extensions. This is the default naming convention, but any file extensions the user specifies will be accepted.</a:t>
            </a:r>
          </a:p>
          <a:p>
            <a:pPr marL="0" marR="0" indent="0" algn="l" defTabSz="914400" rtl="0" eaLnBrk="1" fontAlgn="auto" latinLnBrk="0" hangingPunct="1">
              <a:lnSpc>
                <a:spcPct val="100000"/>
              </a:lnSpc>
              <a:spcBef>
                <a:spcPts val="0"/>
              </a:spcBef>
              <a:spcAft>
                <a:spcPts val="600"/>
              </a:spcAft>
              <a:buClrTx/>
              <a:buSzTx/>
              <a:buFontTx/>
              <a:buNone/>
              <a:tabLst/>
              <a:defRPr/>
            </a:pPr>
            <a:r>
              <a:rPr lang="en-US" dirty="0"/>
              <a:t>When a database has multiple files, the files are numbered from 1 to n, n being the total number of files. Each file consists of a collection of pages numbered from 0 to n-1, n being the number of pages in the file (total number of pages will depend on the size of the file).</a:t>
            </a:r>
          </a:p>
          <a:p>
            <a:pPr marL="0" marR="0" indent="0" algn="l" defTabSz="914400" rtl="0" eaLnBrk="1" fontAlgn="auto" latinLnBrk="0" hangingPunct="1">
              <a:lnSpc>
                <a:spcPct val="100000"/>
              </a:lnSpc>
              <a:spcBef>
                <a:spcPts val="0"/>
              </a:spcBef>
              <a:spcAft>
                <a:spcPts val="600"/>
              </a:spcAft>
              <a:buClrTx/>
              <a:buSzTx/>
              <a:buFontTx/>
              <a:buNone/>
              <a:tabLst/>
              <a:defRPr/>
            </a:pPr>
            <a:r>
              <a:rPr lang="en-US" dirty="0"/>
              <a:t>The special Object Allocation pages mentioned on the previous slide will always appear in the same location in each data file contained in a database. A PFS page is the first page after the file header page in a data file and is marked as page 1. Following the PFS page is a GAM, marked as page 2, followed by an SGAM, marked as page 3. After the first PFS, there will be a new PFS page after every 8,087 pages. There is a new GAM for each 63,904 extents after the first GAM on page 2, and a new SGAM each 63,904 extents after the first SGAM on page 3.</a:t>
            </a:r>
          </a:p>
          <a:p>
            <a:pPr marL="0" marR="0" indent="0" algn="l" defTabSz="914400" rtl="0" eaLnBrk="1" fontAlgn="auto" latinLnBrk="0" hangingPunct="1">
              <a:lnSpc>
                <a:spcPct val="100000"/>
              </a:lnSpc>
              <a:spcBef>
                <a:spcPts val="0"/>
              </a:spcBef>
              <a:spcAft>
                <a:spcPts val="600"/>
              </a:spcAft>
              <a:buClrTx/>
              <a:buSzTx/>
              <a:buFontTx/>
              <a:buNone/>
              <a:tabLst/>
              <a:defRPr/>
            </a:pPr>
            <a:r>
              <a:rPr lang="en-US" dirty="0"/>
              <a:t>The SQL Server engine addresses each of these pages using a combination of database id, file id, and page number. For example, the SGAM page in the first data file of a user database with a database id of 5 will be notated as </a:t>
            </a:r>
            <a:r>
              <a:rPr lang="en-US" b="1" dirty="0"/>
              <a:t>5:1:3</a:t>
            </a:r>
            <a:r>
              <a:rPr lang="en-US" dirty="0"/>
              <a:t>.  This becomes important when troubleshooting any type of page-related wait as the wait resource will be listed using this notation.</a:t>
            </a:r>
          </a:p>
          <a:p>
            <a:pPr marL="0" marR="0" indent="0" algn="l" defTabSz="914400" rtl="0" eaLnBrk="1" fontAlgn="auto" latinLnBrk="0" hangingPunct="1">
              <a:lnSpc>
                <a:spcPct val="100000"/>
              </a:lnSpc>
              <a:spcBef>
                <a:spcPts val="0"/>
              </a:spcBef>
              <a:spcAft>
                <a:spcPts val="60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600"/>
              </a:spcAft>
              <a:buClrTx/>
              <a:buSzTx/>
              <a:buFontTx/>
              <a:buNone/>
              <a:tabLst/>
              <a:defRPr/>
            </a:pPr>
            <a:r>
              <a:rPr lang="en-US" b="1" dirty="0"/>
              <a:t>Additional Reading:</a:t>
            </a:r>
          </a:p>
          <a:p>
            <a:r>
              <a:rPr lang="en-US" sz="882" kern="1200" baseline="0" dirty="0">
                <a:solidFill>
                  <a:schemeClr val="tx1"/>
                </a:solidFill>
                <a:effectLst/>
                <a:latin typeface="+mn-lt"/>
                <a:ea typeface="+mn-ea"/>
                <a:cs typeface="+mn-cs"/>
              </a:rPr>
              <a:t>Database Files and Filegroups</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3"/>
              </a:rPr>
              <a:t>https://docs.microsoft.com/en-us/sql/relational-databases/databases/database-files-and-filegroups?view=sql-server-ver15</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endParaRPr lang="en-US" dirty="0"/>
          </a:p>
          <a:p>
            <a:endParaRPr lang="en-US" dirty="0"/>
          </a:p>
          <a:p>
            <a:endParaRPr lang="en-US"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21</a:t>
            </a:fld>
            <a:endParaRPr lang="en-US" noProof="0" dirty="0"/>
          </a:p>
        </p:txBody>
      </p:sp>
    </p:spTree>
    <p:extLst>
      <p:ext uri="{BB962C8B-B14F-4D97-AF65-F5344CB8AC3E}">
        <p14:creationId xmlns:p14="http://schemas.microsoft.com/office/powerpoint/2010/main" val="4167732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600"/>
              </a:spcAft>
              <a:buClrTx/>
              <a:buSzTx/>
              <a:buFontTx/>
              <a:buNone/>
              <a:tabLst/>
              <a:defRPr/>
            </a:pPr>
            <a:r>
              <a:rPr lang="en-US" dirty="0"/>
              <a:t>SQL Server databases have at least one data file called the Primary data file, which will typically have a .mdf extension. They can also have secondary data files with .ndf extensions. This is the default naming convention, but any file extensions the user specifies will be accepted.</a:t>
            </a:r>
          </a:p>
          <a:p>
            <a:pPr marL="0" marR="0" indent="0" algn="l" defTabSz="914400" rtl="0" eaLnBrk="1" fontAlgn="auto" latinLnBrk="0" hangingPunct="1">
              <a:lnSpc>
                <a:spcPct val="100000"/>
              </a:lnSpc>
              <a:spcBef>
                <a:spcPts val="0"/>
              </a:spcBef>
              <a:spcAft>
                <a:spcPts val="600"/>
              </a:spcAft>
              <a:buClrTx/>
              <a:buSzTx/>
              <a:buFontTx/>
              <a:buNone/>
              <a:tabLst/>
              <a:defRPr/>
            </a:pPr>
            <a:r>
              <a:rPr lang="en-US" dirty="0"/>
              <a:t>When a database has multiple files, the files are numbered from 1 to n, n being the total number of files. Each file consists of a collection of pages numbered from 0 to n-1, n being the number of pages in the file (total number of pages will depend on the size of the file).</a:t>
            </a:r>
          </a:p>
          <a:p>
            <a:pPr marL="0" marR="0" indent="0" algn="l" defTabSz="914400" rtl="0" eaLnBrk="1" fontAlgn="auto" latinLnBrk="0" hangingPunct="1">
              <a:lnSpc>
                <a:spcPct val="100000"/>
              </a:lnSpc>
              <a:spcBef>
                <a:spcPts val="0"/>
              </a:spcBef>
              <a:spcAft>
                <a:spcPts val="600"/>
              </a:spcAft>
              <a:buClrTx/>
              <a:buSzTx/>
              <a:buFontTx/>
              <a:buNone/>
              <a:tabLst/>
              <a:defRPr/>
            </a:pPr>
            <a:r>
              <a:rPr lang="en-US" dirty="0"/>
              <a:t>The special Object Allocation pages mentioned on the previous slide will always appear in the same location in each data file contained in a database. A PFS page is the first page after the file header page in a data file and is marked as page 1. Following the PFS page is a GAM, marked as page 2, followed by an SGAM, marked as page 3. After the first PFS, there will be a new PFS page after every 8,087 pages. There is a new GAM for each 63,904 extents after the first GAM on page 2, and a new SGAM each 63,904 extents after the first SGAM on page 3.</a:t>
            </a:r>
          </a:p>
          <a:p>
            <a:pPr marL="0" marR="0" indent="0" algn="l" defTabSz="914400" rtl="0" eaLnBrk="1" fontAlgn="auto" latinLnBrk="0" hangingPunct="1">
              <a:lnSpc>
                <a:spcPct val="100000"/>
              </a:lnSpc>
              <a:spcBef>
                <a:spcPts val="0"/>
              </a:spcBef>
              <a:spcAft>
                <a:spcPts val="600"/>
              </a:spcAft>
              <a:buClrTx/>
              <a:buSzTx/>
              <a:buFontTx/>
              <a:buNone/>
              <a:tabLst/>
              <a:defRPr/>
            </a:pPr>
            <a:r>
              <a:rPr lang="en-US" dirty="0"/>
              <a:t>The SQL Server engine addresses each of these pages using a combination of database id, file id, and page number. For example, the SGAM page in the first data file of a user database with a database id of 5 will be notated as </a:t>
            </a:r>
            <a:r>
              <a:rPr lang="en-US" b="1" dirty="0"/>
              <a:t>5:1:3</a:t>
            </a:r>
            <a:r>
              <a:rPr lang="en-US" dirty="0"/>
              <a:t>.  This becomes important when troubleshooting any type of page-related wait as the wait resource will be listed using this notation.</a:t>
            </a:r>
          </a:p>
          <a:p>
            <a:pPr marL="0" marR="0" indent="0" algn="l" defTabSz="914400" rtl="0" eaLnBrk="1" fontAlgn="auto" latinLnBrk="0" hangingPunct="1">
              <a:lnSpc>
                <a:spcPct val="100000"/>
              </a:lnSpc>
              <a:spcBef>
                <a:spcPts val="0"/>
              </a:spcBef>
              <a:spcAft>
                <a:spcPts val="60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600"/>
              </a:spcAft>
              <a:buClrTx/>
              <a:buSzTx/>
              <a:buFontTx/>
              <a:buNone/>
              <a:tabLst/>
              <a:defRPr/>
            </a:pPr>
            <a:r>
              <a:rPr lang="en-US" b="1" dirty="0"/>
              <a:t>Additional Reading:</a:t>
            </a:r>
          </a:p>
          <a:p>
            <a:r>
              <a:rPr lang="en-US" sz="882" kern="1200" baseline="0" dirty="0">
                <a:solidFill>
                  <a:schemeClr val="tx1"/>
                </a:solidFill>
                <a:effectLst/>
                <a:latin typeface="+mn-lt"/>
                <a:ea typeface="+mn-ea"/>
                <a:cs typeface="+mn-cs"/>
              </a:rPr>
              <a:t>Database Files and Filegroups</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3"/>
              </a:rPr>
              <a:t>https://docs.microsoft.com/en-us/sql/relational-databases/databases/database-files-and-filegroups?view=sql-server-ver15</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endParaRPr lang="en-US" dirty="0"/>
          </a:p>
          <a:p>
            <a:endParaRPr lang="en-US" dirty="0"/>
          </a:p>
          <a:p>
            <a:endParaRPr lang="en-US"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22</a:t>
            </a:fld>
            <a:endParaRPr lang="en-US" noProof="0" dirty="0"/>
          </a:p>
        </p:txBody>
      </p:sp>
    </p:spTree>
    <p:extLst>
      <p:ext uri="{BB962C8B-B14F-4D97-AF65-F5344CB8AC3E}">
        <p14:creationId xmlns:p14="http://schemas.microsoft.com/office/powerpoint/2010/main" val="3485933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 As a general rule:</a:t>
            </a:r>
          </a:p>
          <a:p>
            <a:pPr lvl="1"/>
            <a:r>
              <a:rPr lang="en-US" b="0" i="0" dirty="0"/>
              <a:t>If the number of logical processors is less than or equal to eight (8), use the same number of data files as logical processors. </a:t>
            </a:r>
          </a:p>
          <a:p>
            <a:pPr lvl="1"/>
            <a:r>
              <a:rPr lang="en-US" b="0" i="0" dirty="0"/>
              <a:t>If the number of logical processors is greater than eight (8), use eight data files. If contention continues, increase the number of data files by multiples of four (4) up to the number of logical processors until the contention is reduced to acceptable levels. </a:t>
            </a:r>
          </a:p>
          <a:p>
            <a:pPr lvl="1"/>
            <a:r>
              <a:rPr lang="en-US" b="0" i="0" dirty="0"/>
              <a:t>Alternatively, make changes to the workload or code.</a:t>
            </a:r>
            <a:endParaRPr lang="en-US" dirty="0"/>
          </a:p>
          <a:p>
            <a:endParaRPr lang="en-US" sz="882" kern="1200" baseline="0" dirty="0">
              <a:solidFill>
                <a:schemeClr val="tx1"/>
              </a:solidFill>
              <a:effectLst/>
              <a:latin typeface="+mn-lt"/>
              <a:ea typeface="+mn-ea"/>
              <a:cs typeface="+mn-cs"/>
            </a:endParaRPr>
          </a:p>
          <a:p>
            <a:endParaRPr lang="en-US" sz="882" kern="1200" baseline="0" dirty="0">
              <a:solidFill>
                <a:schemeClr val="tx1"/>
              </a:solidFill>
              <a:effectLst/>
              <a:latin typeface="+mn-lt"/>
              <a:ea typeface="+mn-ea"/>
              <a:cs typeface="+mn-cs"/>
            </a:endParaRPr>
          </a:p>
          <a:p>
            <a:r>
              <a:rPr lang="en-US" sz="882" kern="1200" baseline="0" dirty="0">
                <a:solidFill>
                  <a:schemeClr val="tx1"/>
                </a:solidFill>
                <a:effectLst/>
                <a:latin typeface="+mn-lt"/>
                <a:ea typeface="+mn-ea"/>
                <a:cs typeface="+mn-cs"/>
              </a:rPr>
              <a:t>Physical Properties of TempDB in SQL Server</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3"/>
              </a:rPr>
              <a:t>https://docs.microsoft.com/en-us/sql/relational-databases/databases/tempdb-database?view=sql-server-ver15#physical-properties-of-tempdb-in-sql-server</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23</a:t>
            </a:fld>
            <a:endParaRPr lang="en-US" noProof="0" dirty="0"/>
          </a:p>
        </p:txBody>
      </p:sp>
    </p:spTree>
    <p:extLst>
      <p:ext uri="{BB962C8B-B14F-4D97-AF65-F5344CB8AC3E}">
        <p14:creationId xmlns:p14="http://schemas.microsoft.com/office/powerpoint/2010/main" val="3707397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 As a general rule:</a:t>
            </a:r>
          </a:p>
          <a:p>
            <a:pPr lvl="1"/>
            <a:r>
              <a:rPr lang="en-US" b="0" i="0" dirty="0"/>
              <a:t>If the number of logical processors is less than or equal to eight (8), use the same number of data files as logical processors. </a:t>
            </a:r>
          </a:p>
          <a:p>
            <a:pPr lvl="1"/>
            <a:r>
              <a:rPr lang="en-US" b="0" i="0" dirty="0"/>
              <a:t>If the number of logical processors is greater than eight (8), use eight data files. If contention continues, increase the number of data files by multiples of four (4) up to the number of logical processors until the contention is reduced to acceptable levels. </a:t>
            </a:r>
          </a:p>
          <a:p>
            <a:pPr lvl="1"/>
            <a:r>
              <a:rPr lang="en-US" b="0" i="0" dirty="0"/>
              <a:t>Alternatively, make changes to the workload or code.</a:t>
            </a:r>
            <a:endParaRPr lang="en-US" dirty="0"/>
          </a:p>
          <a:p>
            <a:endParaRPr lang="en-US" sz="882" kern="1200" baseline="0" dirty="0">
              <a:solidFill>
                <a:schemeClr val="tx1"/>
              </a:solidFill>
              <a:effectLst/>
              <a:latin typeface="+mn-lt"/>
              <a:ea typeface="+mn-ea"/>
              <a:cs typeface="+mn-cs"/>
            </a:endParaRPr>
          </a:p>
          <a:p>
            <a:endParaRPr lang="en-US" sz="882" kern="1200" baseline="0" dirty="0">
              <a:solidFill>
                <a:schemeClr val="tx1"/>
              </a:solidFill>
              <a:effectLst/>
              <a:latin typeface="+mn-lt"/>
              <a:ea typeface="+mn-ea"/>
              <a:cs typeface="+mn-cs"/>
            </a:endParaRPr>
          </a:p>
          <a:p>
            <a:r>
              <a:rPr lang="en-US" sz="882" kern="1200" baseline="0" dirty="0">
                <a:solidFill>
                  <a:schemeClr val="tx1"/>
                </a:solidFill>
                <a:effectLst/>
                <a:latin typeface="+mn-lt"/>
                <a:ea typeface="+mn-ea"/>
                <a:cs typeface="+mn-cs"/>
              </a:rPr>
              <a:t>Physical Properties of TempDB in SQL Server</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3"/>
              </a:rPr>
              <a:t>https://docs.microsoft.com/en-us/sql/relational-databases/databases/tempdb-database?view=sql-server-ver15#physical-properties-of-tempdb-in-sql-server</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24</a:t>
            </a:fld>
            <a:endParaRPr lang="en-US" noProof="0" dirty="0"/>
          </a:p>
        </p:txBody>
      </p:sp>
    </p:spTree>
    <p:extLst>
      <p:ext uri="{BB962C8B-B14F-4D97-AF65-F5344CB8AC3E}">
        <p14:creationId xmlns:p14="http://schemas.microsoft.com/office/powerpoint/2010/main" val="1621206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This post will describe how a SQL Server will PROCESS a query. The first time through running an Ad Hoc query or Stored Procedure, SQL Server will go through each of the following steps.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first step is to </a:t>
            </a:r>
            <a:r>
              <a:rPr lang="en-US" sz="1200" b="1" i="0" dirty="0">
                <a:solidFill>
                  <a:srgbClr val="000000"/>
                </a:solidFill>
                <a:effectLst/>
                <a:latin typeface="+mn-lt"/>
              </a:rPr>
              <a:t>Parse</a:t>
            </a:r>
            <a:r>
              <a:rPr lang="en-US" sz="1200" b="0" i="0" dirty="0">
                <a:solidFill>
                  <a:srgbClr val="000000"/>
                </a:solidFill>
                <a:effectLst/>
                <a:latin typeface="+mn-lt"/>
              </a:rPr>
              <a:t> the statement into keywords, expressions, and operators. This is where the syntax of your query statement is checked for accuracy. Both the first and second steps are where you will find syntax errors. In most cases, these errors are caused by misspellings or putting commas in the wrong place.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second step is to </a:t>
            </a:r>
            <a:r>
              <a:rPr lang="en-US" sz="1200" b="1" i="0" dirty="0">
                <a:solidFill>
                  <a:srgbClr val="000000"/>
                </a:solidFill>
                <a:effectLst/>
                <a:latin typeface="+mn-lt"/>
              </a:rPr>
              <a:t>Resolve</a:t>
            </a:r>
            <a:r>
              <a:rPr lang="en-US" sz="1200" b="0" i="0" dirty="0">
                <a:solidFill>
                  <a:srgbClr val="000000"/>
                </a:solidFill>
                <a:effectLst/>
                <a:latin typeface="+mn-lt"/>
              </a:rPr>
              <a:t> object names (Tables, Views, Columns, etc.) to see if they exist. This step also resolves aliases of columns and tables, as well as, resolves data types and performs </a:t>
            </a:r>
            <a:r>
              <a:rPr lang="en-US" sz="1200" b="1" i="0" u="none" strike="noStrike" dirty="0">
                <a:solidFill>
                  <a:srgbClr val="005A8C"/>
                </a:solidFill>
                <a:effectLst/>
                <a:latin typeface="+mn-lt"/>
                <a:hlinkClick r:id="rId3"/>
              </a:rPr>
              <a:t>implicit data type conversions</a:t>
            </a:r>
            <a:r>
              <a:rPr lang="en-US" sz="1200" b="0" i="0" dirty="0">
                <a:solidFill>
                  <a:srgbClr val="000000"/>
                </a:solidFill>
                <a:effectLst/>
                <a:latin typeface="+mn-lt"/>
              </a:rPr>
              <a:t>. This is also where user permissions are checked and if any cached plans exist. As a side note, if you read other blog posts, this step is technically called the Binding phase. I personally call this step the Resolving phase to help spell the word PROCESS as a memorization tool and also to fit the steps on a single slide during presentations.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third step is to </a:t>
            </a:r>
            <a:r>
              <a:rPr lang="en-US" sz="1200" b="1" i="0" dirty="0">
                <a:solidFill>
                  <a:srgbClr val="000000"/>
                </a:solidFill>
                <a:effectLst/>
                <a:latin typeface="+mn-lt"/>
              </a:rPr>
              <a:t>Optimize</a:t>
            </a:r>
            <a:r>
              <a:rPr lang="en-US" sz="1200" b="0" i="0" dirty="0">
                <a:solidFill>
                  <a:srgbClr val="000000"/>
                </a:solidFill>
                <a:effectLst/>
                <a:latin typeface="+mn-lt"/>
              </a:rPr>
              <a:t> the query. This is where the query optimizer will find different ways of locating data from your tables based on available indexes and/or statistics. Once it figures a good enough plan to retrieve your result set using the least amount of resources, it will create an </a:t>
            </a:r>
            <a:r>
              <a:rPr lang="en-US" sz="1200" b="1" i="0" u="none" strike="noStrike" dirty="0">
                <a:solidFill>
                  <a:srgbClr val="005A8C"/>
                </a:solidFill>
                <a:effectLst/>
                <a:latin typeface="+mn-lt"/>
                <a:hlinkClick r:id="rId4"/>
              </a:rPr>
              <a:t>Execution Plan</a:t>
            </a:r>
            <a:r>
              <a:rPr lang="en-US" sz="1200" b="0" i="0" dirty="0">
                <a:solidFill>
                  <a:srgbClr val="000000"/>
                </a:solidFill>
                <a:effectLst/>
                <a:latin typeface="+mn-lt"/>
              </a:rPr>
              <a:t>. Errors would only occur during this stage if there is a lack of hardware resources. Most compile errors happen at the next step.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fourth step is to </a:t>
            </a:r>
            <a:r>
              <a:rPr lang="en-US" sz="1200" b="1" i="0" dirty="0">
                <a:solidFill>
                  <a:srgbClr val="000000"/>
                </a:solidFill>
                <a:effectLst/>
                <a:latin typeface="+mn-lt"/>
              </a:rPr>
              <a:t>Compile</a:t>
            </a:r>
            <a:r>
              <a:rPr lang="en-US" sz="1200" b="0" i="0" dirty="0">
                <a:solidFill>
                  <a:srgbClr val="000000"/>
                </a:solidFill>
                <a:effectLst/>
                <a:latin typeface="+mn-lt"/>
              </a:rPr>
              <a:t> the Execution Plan and store it in the Procedure Cache for future use. </a:t>
            </a:r>
          </a:p>
          <a:p>
            <a:pPr algn="l" fontAlgn="base"/>
            <a:r>
              <a:rPr lang="en-US" sz="1200" b="0" i="0" dirty="0">
                <a:solidFill>
                  <a:srgbClr val="000000"/>
                </a:solidFill>
                <a:effectLst/>
                <a:latin typeface="+mn-lt"/>
              </a:rPr>
              <a:t>Finally, the Execution Plan is passed to the Storage Engine to </a:t>
            </a:r>
            <a:r>
              <a:rPr lang="en-US" sz="1200" b="1" i="0" dirty="0">
                <a:solidFill>
                  <a:srgbClr val="000000"/>
                </a:solidFill>
                <a:effectLst/>
                <a:latin typeface="+mn-lt"/>
              </a:rPr>
              <a:t>Execute </a:t>
            </a:r>
            <a:r>
              <a:rPr lang="en-US" sz="1200" b="0" i="0" dirty="0">
                <a:solidFill>
                  <a:srgbClr val="000000"/>
                </a:solidFill>
                <a:effectLst/>
                <a:latin typeface="+mn-lt"/>
              </a:rPr>
              <a:t>the query and hopefully return the desired </a:t>
            </a:r>
            <a:r>
              <a:rPr lang="en-US" sz="1200" b="1" i="0" dirty="0">
                <a:solidFill>
                  <a:srgbClr val="000000"/>
                </a:solidFill>
                <a:effectLst/>
                <a:latin typeface="+mn-lt"/>
              </a:rPr>
              <a:t>SQL Sets. </a:t>
            </a:r>
            <a:r>
              <a:rPr lang="en-US" sz="1200" b="0" i="0" dirty="0">
                <a:solidFill>
                  <a:srgbClr val="000000"/>
                </a:solidFill>
                <a:effectLst/>
                <a:latin typeface="+mn-lt"/>
              </a:rPr>
              <a:t>This is where Run-Time errors will occur that need to be managed by using</a:t>
            </a:r>
            <a:r>
              <a:rPr lang="en-US" sz="1200" b="1" i="0" u="none" strike="noStrike" dirty="0">
                <a:solidFill>
                  <a:srgbClr val="005A8C"/>
                </a:solidFill>
                <a:effectLst/>
                <a:latin typeface="+mn-lt"/>
                <a:hlinkClick r:id="rId5"/>
              </a:rPr>
              <a:t> Exception Handling</a:t>
            </a:r>
            <a:r>
              <a:rPr lang="en-US" sz="1200" b="0" i="0" dirty="0">
                <a:solidFill>
                  <a:srgbClr val="000000"/>
                </a:solidFill>
                <a:effectLst/>
                <a:latin typeface="+mn-lt"/>
              </a:rPr>
              <a:t>. (SQL Sets are normally called </a:t>
            </a:r>
            <a:r>
              <a:rPr lang="en-US" sz="1200" b="0" i="0" dirty="0" err="1">
                <a:solidFill>
                  <a:srgbClr val="000000"/>
                </a:solidFill>
                <a:effectLst/>
                <a:latin typeface="+mn-lt"/>
              </a:rPr>
              <a:t>recordsets</a:t>
            </a:r>
            <a:r>
              <a:rPr lang="en-US" sz="1200" b="0" i="0" dirty="0">
                <a:solidFill>
                  <a:srgbClr val="000000"/>
                </a:solidFill>
                <a:effectLst/>
                <a:latin typeface="+mn-lt"/>
              </a:rPr>
              <a:t> or </a:t>
            </a:r>
            <a:r>
              <a:rPr lang="en-US" sz="1200" b="0" i="0" dirty="0" err="1">
                <a:solidFill>
                  <a:srgbClr val="000000"/>
                </a:solidFill>
                <a:effectLst/>
                <a:latin typeface="+mn-lt"/>
              </a:rPr>
              <a:t>rowsets</a:t>
            </a:r>
            <a:r>
              <a:rPr lang="en-US" sz="1200" b="0" i="0" dirty="0">
                <a:solidFill>
                  <a:srgbClr val="000000"/>
                </a:solidFill>
                <a:effectLst/>
                <a:latin typeface="+mn-lt"/>
              </a:rPr>
              <a:t>, but I’m making a blog post on the PROCESS of queries not the PBOCERS of queries).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Additional submissions of the query from a Stored Procedure, will check the Procedure Cache for existing or similar Execution Plans that could be re-used for the query. If this is the case, the existing Execution Plan will be used to retrieve the SQL Sets using the Execution Context of the Stored Procedure.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It is possible for an Ad Hoc query to also re-use an existing plan from the procedure cache if the only thing that has changed in the query is the parameter value. Example: If a query had been written WHERE </a:t>
            </a:r>
            <a:r>
              <a:rPr lang="en-US" sz="1200" b="0" i="0" dirty="0" err="1">
                <a:solidFill>
                  <a:srgbClr val="000000"/>
                </a:solidFill>
                <a:effectLst/>
                <a:latin typeface="+mn-lt"/>
              </a:rPr>
              <a:t>ProductID</a:t>
            </a:r>
            <a:r>
              <a:rPr lang="en-US" sz="1200" b="0" i="0" dirty="0">
                <a:solidFill>
                  <a:srgbClr val="000000"/>
                </a:solidFill>
                <a:effectLst/>
                <a:latin typeface="+mn-lt"/>
              </a:rPr>
              <a:t> = 732 and was re-written WHERE </a:t>
            </a:r>
            <a:r>
              <a:rPr lang="en-US" sz="1200" b="0" i="0" dirty="0" err="1">
                <a:solidFill>
                  <a:srgbClr val="000000"/>
                </a:solidFill>
                <a:effectLst/>
                <a:latin typeface="+mn-lt"/>
              </a:rPr>
              <a:t>ProductID</a:t>
            </a:r>
            <a:r>
              <a:rPr lang="en-US" sz="1200" b="0" i="0" dirty="0">
                <a:solidFill>
                  <a:srgbClr val="000000"/>
                </a:solidFill>
                <a:effectLst/>
                <a:latin typeface="+mn-lt"/>
              </a:rPr>
              <a:t> = 738 the execution plan could be re-used, but if anything else changed, even by adding a space, the optimizer would compile a new execution plan.</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One final thing. You will notice that you can have both an Estimated Execution Plan and an Actual Execution Plan. The difference is the first will show you what the plan would look like before the plan is compiled and the second will additionally add the values of actually running the plan that was placed in the procedure cache and executed.</a:t>
            </a:r>
          </a:p>
          <a:p>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3</a:t>
            </a:fld>
            <a:endParaRPr lang="en-US" dirty="0"/>
          </a:p>
        </p:txBody>
      </p:sp>
    </p:spTree>
    <p:extLst>
      <p:ext uri="{BB962C8B-B14F-4D97-AF65-F5344CB8AC3E}">
        <p14:creationId xmlns:p14="http://schemas.microsoft.com/office/powerpoint/2010/main" val="3708365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 As a general rule:</a:t>
            </a:r>
          </a:p>
          <a:p>
            <a:pPr lvl="1"/>
            <a:r>
              <a:rPr lang="en-US" b="0" i="0" dirty="0"/>
              <a:t>If the number of logical processors is less than or equal to eight (8), use the same number of data files as logical processors. </a:t>
            </a:r>
          </a:p>
          <a:p>
            <a:pPr lvl="1"/>
            <a:r>
              <a:rPr lang="en-US" b="0" i="0" dirty="0"/>
              <a:t>If the number of logical processors is greater than eight (8), use eight data files. If contention continues, increase the number of data files by multiples of four (4) up to the number of logical processors until the contention is reduced to acceptable levels. </a:t>
            </a:r>
          </a:p>
          <a:p>
            <a:pPr lvl="1"/>
            <a:r>
              <a:rPr lang="en-US" b="0" i="0" dirty="0"/>
              <a:t>Alternatively, make changes to the workload or code.</a:t>
            </a:r>
            <a:endParaRPr lang="en-US" dirty="0"/>
          </a:p>
          <a:p>
            <a:endParaRPr lang="en-US" sz="882" kern="1200" baseline="0" dirty="0">
              <a:solidFill>
                <a:schemeClr val="tx1"/>
              </a:solidFill>
              <a:effectLst/>
              <a:latin typeface="+mn-lt"/>
              <a:ea typeface="+mn-ea"/>
              <a:cs typeface="+mn-cs"/>
            </a:endParaRPr>
          </a:p>
          <a:p>
            <a:endParaRPr lang="en-US" sz="882" kern="1200" baseline="0" dirty="0">
              <a:solidFill>
                <a:schemeClr val="tx1"/>
              </a:solidFill>
              <a:effectLst/>
              <a:latin typeface="+mn-lt"/>
              <a:ea typeface="+mn-ea"/>
              <a:cs typeface="+mn-cs"/>
            </a:endParaRPr>
          </a:p>
          <a:p>
            <a:r>
              <a:rPr lang="en-US" sz="882" kern="1200" baseline="0" dirty="0">
                <a:solidFill>
                  <a:schemeClr val="tx1"/>
                </a:solidFill>
                <a:effectLst/>
                <a:latin typeface="+mn-lt"/>
                <a:ea typeface="+mn-ea"/>
                <a:cs typeface="+mn-cs"/>
              </a:rPr>
              <a:t>Physical Properties of TempDB in SQL Server</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3"/>
              </a:rPr>
              <a:t>https://docs.microsoft.com/en-us/sql/relational-databases/databases/tempdb-database?view=sql-server-ver15#physical-properties-of-tempdb-in-sql-server</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25</a:t>
            </a:fld>
            <a:endParaRPr lang="en-US" noProof="0" dirty="0"/>
          </a:p>
        </p:txBody>
      </p:sp>
    </p:spTree>
    <p:extLst>
      <p:ext uri="{BB962C8B-B14F-4D97-AF65-F5344CB8AC3E}">
        <p14:creationId xmlns:p14="http://schemas.microsoft.com/office/powerpoint/2010/main" val="1606670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1215B0C0-E5D8-4E46-A54E-EA968C86FB78}"/>
              </a:ext>
            </a:extLst>
          </p:cNvPr>
          <p:cNvSpPr>
            <a:spLocks noGrp="1"/>
          </p:cNvSpPr>
          <p:nvPr>
            <p:ph type="dt"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0A064-0189-4F17-A351-AA3748785BA8}"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EE4402E8-2EA7-4193-9D00-7E2272B203D4}"/>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FA351A47-ABCB-4338-85BD-CB2EA0A493E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2A98CFE3-9F8B-4B50-8CC9-ECDE547B8B73}"/>
              </a:ext>
            </a:extLst>
          </p:cNvPr>
          <p:cNvSpPr>
            <a:spLocks noGrp="1"/>
          </p:cNvSpPr>
          <p:nvPr>
            <p:ph type="hdr" sz="quarter" idx="16"/>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1090669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baseline="0" dirty="0">
                <a:solidFill>
                  <a:schemeClr val="tx1"/>
                </a:solidFill>
                <a:effectLst/>
                <a:latin typeface="+mn-lt"/>
                <a:ea typeface="+mn-ea"/>
                <a:cs typeface="+mn-cs"/>
              </a:rPr>
              <a:t>Operations within </a:t>
            </a:r>
            <a:r>
              <a:rPr lang="en-US" sz="882" b="1" i="0" u="none" strike="noStrike" kern="1200" baseline="0" dirty="0">
                <a:solidFill>
                  <a:schemeClr val="tx1"/>
                </a:solidFill>
                <a:effectLst/>
                <a:latin typeface="+mn-lt"/>
                <a:ea typeface="+mn-ea"/>
                <a:cs typeface="+mn-cs"/>
              </a:rPr>
              <a:t>TempDB</a:t>
            </a:r>
            <a:r>
              <a:rPr lang="en-US" sz="882" b="0" i="0" u="none" strike="noStrike" kern="1200" baseline="0" dirty="0">
                <a:solidFill>
                  <a:schemeClr val="tx1"/>
                </a:solidFill>
                <a:effectLst/>
                <a:latin typeface="+mn-lt"/>
                <a:ea typeface="+mn-ea"/>
                <a:cs typeface="+mn-cs"/>
              </a:rPr>
              <a:t> are minimally logged so that transactions can be rolled back. </a:t>
            </a:r>
            <a:r>
              <a:rPr lang="en-US" sz="882" b="1" i="0" u="none" strike="noStrike" kern="1200" baseline="0" dirty="0">
                <a:solidFill>
                  <a:schemeClr val="tx1"/>
                </a:solidFill>
                <a:effectLst/>
                <a:latin typeface="+mn-lt"/>
                <a:ea typeface="+mn-ea"/>
                <a:cs typeface="+mn-cs"/>
              </a:rPr>
              <a:t>TempDB</a:t>
            </a:r>
            <a:r>
              <a:rPr lang="en-US" sz="882" b="0" i="0" u="none" strike="noStrike" kern="1200" baseline="0" dirty="0">
                <a:solidFill>
                  <a:schemeClr val="tx1"/>
                </a:solidFill>
                <a:effectLst/>
                <a:latin typeface="+mn-lt"/>
                <a:ea typeface="+mn-ea"/>
                <a:cs typeface="+mn-cs"/>
              </a:rPr>
              <a:t> is re-created every time SQL Server is started so that the system always starts with a clean copy of the database. Temporary tables and stored procedures are dropped automatically on disconnect, and no connections are active when the system is shut down. Therefore, there is never anything in </a:t>
            </a:r>
            <a:r>
              <a:rPr lang="en-US" sz="882" b="1" i="0" u="none" strike="noStrike" kern="1200" baseline="0" dirty="0">
                <a:solidFill>
                  <a:schemeClr val="tx1"/>
                </a:solidFill>
                <a:effectLst/>
                <a:latin typeface="+mn-lt"/>
                <a:ea typeface="+mn-ea"/>
                <a:cs typeface="+mn-cs"/>
              </a:rPr>
              <a:t>TempDB</a:t>
            </a:r>
            <a:r>
              <a:rPr lang="en-US" sz="882" b="0" i="0" u="none" strike="noStrike" kern="1200" baseline="0" dirty="0">
                <a:solidFill>
                  <a:schemeClr val="tx1"/>
                </a:solidFill>
                <a:effectLst/>
                <a:latin typeface="+mn-lt"/>
                <a:ea typeface="+mn-ea"/>
                <a:cs typeface="+mn-cs"/>
              </a:rPr>
              <a:t> to be saved from one session of SQL Server to another. Backup and restore operations are not allowed on </a:t>
            </a:r>
            <a:r>
              <a:rPr lang="en-US" sz="882" b="1" i="0" u="none" strike="noStrike" kern="1200" baseline="0" dirty="0">
                <a:solidFill>
                  <a:schemeClr val="tx1"/>
                </a:solidFill>
                <a:effectLst/>
                <a:latin typeface="+mn-lt"/>
                <a:ea typeface="+mn-ea"/>
                <a:cs typeface="+mn-cs"/>
              </a:rPr>
              <a:t>TempDB</a:t>
            </a:r>
            <a:r>
              <a:rPr lang="en-US" sz="882" b="0" i="0" u="none" strike="noStrike" kern="1200" baseline="0" dirty="0">
                <a:solidFill>
                  <a:schemeClr val="tx1"/>
                </a:solidFill>
                <a:effectLst/>
                <a:latin typeface="+mn-lt"/>
                <a:ea typeface="+mn-ea"/>
                <a:cs typeface="+mn-cs"/>
              </a:rPr>
              <a:t>.</a:t>
            </a:r>
          </a:p>
          <a:p>
            <a:endParaRPr lang="en-US" sz="882" b="0" i="0" u="none" strike="noStrike" kern="1200" baseline="0" dirty="0">
              <a:solidFill>
                <a:schemeClr val="tx1"/>
              </a:solidFill>
              <a:effectLst/>
              <a:latin typeface="+mn-lt"/>
              <a:ea typeface="+mn-ea"/>
              <a:cs typeface="+mn-cs"/>
            </a:endParaRPr>
          </a:p>
          <a:p>
            <a:endParaRPr lang="en-US" sz="882" b="0" i="0" u="none" strike="noStrike" kern="1200" baseline="0" dirty="0">
              <a:solidFill>
                <a:schemeClr val="tx1"/>
              </a:solidFill>
              <a:effectLst/>
              <a:latin typeface="+mn-lt"/>
              <a:ea typeface="+mn-ea"/>
              <a:cs typeface="+mn-cs"/>
            </a:endParaRPr>
          </a:p>
          <a:p>
            <a:r>
              <a:rPr lang="en-US" sz="882" kern="1200" baseline="0" dirty="0">
                <a:solidFill>
                  <a:schemeClr val="tx1"/>
                </a:solidFill>
                <a:effectLst/>
                <a:latin typeface="+mn-lt"/>
                <a:ea typeface="+mn-ea"/>
                <a:cs typeface="+mn-cs"/>
              </a:rPr>
              <a:t> </a:t>
            </a:r>
          </a:p>
          <a:p>
            <a:r>
              <a:rPr lang="en-US" sz="882" kern="1200" baseline="0" dirty="0">
                <a:solidFill>
                  <a:schemeClr val="tx1"/>
                </a:solidFill>
                <a:effectLst/>
                <a:latin typeface="+mn-lt"/>
                <a:ea typeface="+mn-ea"/>
                <a:cs typeface="+mn-cs"/>
              </a:rPr>
              <a:t>TempDB Database</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3"/>
              </a:rPr>
              <a:t>https://docs.microsoft.com/en-us/sql/relational-databases/databases/tempdb-database?view=sql-server-ver15#memory-optimized-tempdb-metadata</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endParaRPr lang="en-US" sz="882" b="0" i="0" kern="1200" baseline="0" dirty="0">
              <a:solidFill>
                <a:schemeClr val="tx1"/>
              </a:solidFill>
              <a:effectLst/>
              <a:latin typeface="+mn-lt"/>
              <a:ea typeface="+mn-ea"/>
              <a:cs typeface="+mn-cs"/>
            </a:endParaRPr>
          </a:p>
          <a:p>
            <a:endParaRPr lang="en-US"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5</a:t>
            </a:fld>
            <a:endParaRPr lang="en-US" noProof="0" dirty="0"/>
          </a:p>
        </p:txBody>
      </p:sp>
    </p:spTree>
    <p:extLst>
      <p:ext uri="{BB962C8B-B14F-4D97-AF65-F5344CB8AC3E}">
        <p14:creationId xmlns:p14="http://schemas.microsoft.com/office/powerpoint/2010/main" val="1442779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baseline="0" dirty="0">
              <a:solidFill>
                <a:schemeClr val="tx1"/>
              </a:solidFill>
              <a:effectLst/>
              <a:latin typeface="+mn-lt"/>
              <a:ea typeface="+mn-ea"/>
              <a:cs typeface="+mn-cs"/>
            </a:endParaRPr>
          </a:p>
          <a:p>
            <a:r>
              <a:rPr lang="en-US" sz="882" b="0" i="0" kern="1200" baseline="0" dirty="0">
                <a:solidFill>
                  <a:schemeClr val="tx1"/>
                </a:solidFill>
                <a:effectLst/>
                <a:latin typeface="+mn-lt"/>
                <a:ea typeface="+mn-ea"/>
                <a:cs typeface="+mn-cs"/>
              </a:rPr>
              <a:t>Temporary </a:t>
            </a:r>
            <a:r>
              <a:rPr lang="en-US" sz="882" b="1" i="0" kern="1200" baseline="0" dirty="0">
                <a:solidFill>
                  <a:schemeClr val="tx1"/>
                </a:solidFill>
                <a:effectLst/>
                <a:latin typeface="+mn-lt"/>
                <a:ea typeface="+mn-ea"/>
                <a:cs typeface="+mn-cs"/>
              </a:rPr>
              <a:t>user objects</a:t>
            </a:r>
            <a:r>
              <a:rPr lang="en-US" sz="882" b="0" i="0" kern="1200" baseline="0" dirty="0">
                <a:solidFill>
                  <a:schemeClr val="tx1"/>
                </a:solidFill>
                <a:effectLst/>
                <a:latin typeface="+mn-lt"/>
                <a:ea typeface="+mn-ea"/>
                <a:cs typeface="+mn-cs"/>
              </a:rPr>
              <a:t> that are explicitly created, such as: </a:t>
            </a:r>
          </a:p>
          <a:p>
            <a:pPr lvl="1"/>
            <a:r>
              <a:rPr lang="en-US" sz="882" b="0" i="0" kern="1200" baseline="0" dirty="0">
                <a:solidFill>
                  <a:schemeClr val="tx1"/>
                </a:solidFill>
                <a:effectLst/>
                <a:latin typeface="+mn-lt"/>
                <a:ea typeface="+mn-ea"/>
                <a:cs typeface="+mn-cs"/>
              </a:rPr>
              <a:t>Global or local temporary tables and indexes</a:t>
            </a:r>
          </a:p>
          <a:p>
            <a:pPr lvl="1"/>
            <a:r>
              <a:rPr lang="en-US" sz="882" b="0" i="0" kern="1200" baseline="0" dirty="0">
                <a:solidFill>
                  <a:schemeClr val="tx1"/>
                </a:solidFill>
                <a:effectLst/>
                <a:latin typeface="+mn-lt"/>
                <a:ea typeface="+mn-ea"/>
                <a:cs typeface="+mn-cs"/>
              </a:rPr>
              <a:t>Temporary stored procedures</a:t>
            </a:r>
          </a:p>
          <a:p>
            <a:pPr lvl="1"/>
            <a:r>
              <a:rPr lang="en-US" sz="882" b="0" i="0" kern="1200" baseline="0" dirty="0">
                <a:solidFill>
                  <a:schemeClr val="tx1"/>
                </a:solidFill>
                <a:effectLst/>
                <a:latin typeface="+mn-lt"/>
                <a:ea typeface="+mn-ea"/>
                <a:cs typeface="+mn-cs"/>
              </a:rPr>
              <a:t>Table variables</a:t>
            </a:r>
          </a:p>
          <a:p>
            <a:pPr lvl="1"/>
            <a:r>
              <a:rPr lang="en-US" sz="882" b="0" i="0" kern="1200" baseline="0" dirty="0">
                <a:solidFill>
                  <a:schemeClr val="tx1"/>
                </a:solidFill>
                <a:effectLst/>
                <a:latin typeface="+mn-lt"/>
                <a:ea typeface="+mn-ea"/>
                <a:cs typeface="+mn-cs"/>
              </a:rPr>
              <a:t>Tables returned in table-valued functions, or cursors</a:t>
            </a:r>
          </a:p>
          <a:p>
            <a:endParaRPr lang="en-US" sz="882" b="0" i="0" kern="1200" baseline="0" dirty="0">
              <a:solidFill>
                <a:schemeClr val="tx1"/>
              </a:solidFill>
              <a:effectLst/>
              <a:latin typeface="+mn-lt"/>
              <a:ea typeface="+mn-ea"/>
              <a:cs typeface="+mn-cs"/>
            </a:endParaRPr>
          </a:p>
          <a:p>
            <a:r>
              <a:rPr lang="en-US" sz="882" b="1" i="0" kern="1200" baseline="0" dirty="0">
                <a:solidFill>
                  <a:schemeClr val="tx1"/>
                </a:solidFill>
                <a:effectLst/>
                <a:latin typeface="+mn-lt"/>
                <a:ea typeface="+mn-ea"/>
                <a:cs typeface="+mn-cs"/>
              </a:rPr>
              <a:t>Internal objects</a:t>
            </a:r>
            <a:r>
              <a:rPr lang="en-US" sz="882" b="0" i="0" kern="1200" baseline="0" dirty="0">
                <a:solidFill>
                  <a:schemeClr val="tx1"/>
                </a:solidFill>
                <a:effectLst/>
                <a:latin typeface="+mn-lt"/>
                <a:ea typeface="+mn-ea"/>
                <a:cs typeface="+mn-cs"/>
              </a:rPr>
              <a:t> that are created by the database engine. These include:</a:t>
            </a:r>
          </a:p>
          <a:p>
            <a:pPr lvl="1"/>
            <a:r>
              <a:rPr lang="en-US" sz="882" b="0" i="0" kern="1200" baseline="0" dirty="0">
                <a:solidFill>
                  <a:schemeClr val="tx1"/>
                </a:solidFill>
                <a:effectLst/>
                <a:latin typeface="+mn-lt"/>
                <a:ea typeface="+mn-ea"/>
                <a:cs typeface="+mn-cs"/>
              </a:rPr>
              <a:t>Work tables to store intermediate results for spools, cursors, sorts, and temporary large object (LOB) storage.</a:t>
            </a:r>
          </a:p>
          <a:p>
            <a:pPr lvl="1"/>
            <a:r>
              <a:rPr lang="en-US" sz="882" b="0" i="0" kern="1200" baseline="0" dirty="0">
                <a:solidFill>
                  <a:schemeClr val="tx1"/>
                </a:solidFill>
                <a:effectLst/>
                <a:latin typeface="+mn-lt"/>
                <a:ea typeface="+mn-ea"/>
                <a:cs typeface="+mn-cs"/>
              </a:rPr>
              <a:t>Work files for hash join or hash aggregate operations.</a:t>
            </a:r>
          </a:p>
          <a:p>
            <a:pPr lvl="1"/>
            <a:r>
              <a:rPr lang="en-US" sz="882" b="0" i="0" kern="1200" baseline="0" dirty="0">
                <a:solidFill>
                  <a:schemeClr val="tx1"/>
                </a:solidFill>
                <a:effectLst/>
                <a:latin typeface="+mn-lt"/>
                <a:ea typeface="+mn-ea"/>
                <a:cs typeface="+mn-cs"/>
              </a:rPr>
              <a:t>Intermediate sort results for operations such as creating or rebuilding indexes (if SORT_IN_TEMPDB is specified), or certain GROUP BY, ORDER BY, or UNION queries.</a:t>
            </a:r>
          </a:p>
          <a:p>
            <a:endParaRPr lang="en-US" dirty="0"/>
          </a:p>
          <a:p>
            <a:r>
              <a:rPr lang="en-US" sz="882" b="1" i="0" kern="1200" baseline="0" dirty="0">
                <a:solidFill>
                  <a:schemeClr val="tx1"/>
                </a:solidFill>
                <a:effectLst/>
                <a:latin typeface="+mn-lt"/>
                <a:ea typeface="+mn-ea"/>
                <a:cs typeface="+mn-cs"/>
              </a:rPr>
              <a:t>Version stores</a:t>
            </a:r>
            <a:r>
              <a:rPr lang="en-US" sz="882" b="0" i="0" kern="1200" baseline="0" dirty="0">
                <a:solidFill>
                  <a:schemeClr val="tx1"/>
                </a:solidFill>
                <a:effectLst/>
                <a:latin typeface="+mn-lt"/>
                <a:ea typeface="+mn-ea"/>
                <a:cs typeface="+mn-cs"/>
              </a:rPr>
              <a:t>, which are a collection of data pages that hold the data rows that are required to support the features that use row versioning. There are two version stores: a common version store and an online-index-build version store. The version stores contain:</a:t>
            </a:r>
          </a:p>
          <a:p>
            <a:pPr lvl="1"/>
            <a:r>
              <a:rPr lang="en-US" sz="882" b="0" i="0" kern="1200" baseline="0" dirty="0">
                <a:solidFill>
                  <a:schemeClr val="tx1"/>
                </a:solidFill>
                <a:effectLst/>
                <a:latin typeface="+mn-lt"/>
                <a:ea typeface="+mn-ea"/>
                <a:cs typeface="+mn-cs"/>
              </a:rPr>
              <a:t>Row versions that are generated by data modification transactions in a database that uses read-committed using row versioning isolation or snapshot isolation transactions.</a:t>
            </a:r>
          </a:p>
          <a:p>
            <a:pPr lvl="1"/>
            <a:r>
              <a:rPr lang="en-US" sz="882" b="0" i="0" kern="1200" baseline="0" dirty="0">
                <a:solidFill>
                  <a:schemeClr val="tx1"/>
                </a:solidFill>
                <a:effectLst/>
                <a:latin typeface="+mn-lt"/>
                <a:ea typeface="+mn-ea"/>
                <a:cs typeface="+mn-cs"/>
              </a:rPr>
              <a:t>Row versions that are generated by data modification transactions for features, such as: online index operations, Multiple Active Result Sets (MARS), and AFTER triggers.</a:t>
            </a:r>
          </a:p>
          <a:p>
            <a:pPr marL="171450" indent="-171450">
              <a:buFontTx/>
              <a:buChar char="-"/>
            </a:pPr>
            <a:endParaRPr lang="en-US" sz="882" b="0" i="0" kern="1200" baseline="0" dirty="0">
              <a:solidFill>
                <a:schemeClr val="tx1"/>
              </a:solidFill>
              <a:effectLst/>
              <a:latin typeface="+mn-lt"/>
              <a:ea typeface="+mn-ea"/>
              <a:cs typeface="+mn-cs"/>
            </a:endParaRPr>
          </a:p>
          <a:p>
            <a:r>
              <a:rPr lang="en-US" sz="882" kern="1200" baseline="0" dirty="0">
                <a:solidFill>
                  <a:schemeClr val="tx1"/>
                </a:solidFill>
                <a:effectLst/>
                <a:latin typeface="+mn-lt"/>
                <a:ea typeface="+mn-ea"/>
                <a:cs typeface="+mn-cs"/>
              </a:rPr>
              <a:t>How (and When) To: Memory Optimized TempDB Metadata</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3"/>
              </a:rPr>
              <a:t>https://channel9.msdn.com/Shows/Data-Exposed/How-and-When-To-Memory-Optimized-TempDB-Metadata?term=tempdb&amp;lang-en=true</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r>
              <a:rPr lang="en-US" sz="882" kern="1200" baseline="0" dirty="0">
                <a:solidFill>
                  <a:schemeClr val="tx1"/>
                </a:solidFill>
                <a:effectLst/>
                <a:latin typeface="+mn-lt"/>
                <a:ea typeface="+mn-ea"/>
                <a:cs typeface="+mn-cs"/>
              </a:rPr>
              <a:t> </a:t>
            </a:r>
          </a:p>
          <a:p>
            <a:r>
              <a:rPr lang="en-US" sz="882" kern="1200" baseline="0" dirty="0">
                <a:solidFill>
                  <a:schemeClr val="tx1"/>
                </a:solidFill>
                <a:effectLst/>
                <a:latin typeface="+mn-lt"/>
                <a:ea typeface="+mn-ea"/>
                <a:cs typeface="+mn-cs"/>
              </a:rPr>
              <a:t>It Just Runs Faster: SQL Server 2019 TempDB Improvements</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4"/>
              </a:rPr>
              <a:t>https://channel9.msdn.com/Shows/Data-Exposed/It-Just-Runs-Faster-SQL-Server-2019-TempDB-Improvements</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pPr marL="171450" indent="-171450">
              <a:buFontTx/>
              <a:buChar char="-"/>
            </a:pPr>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6</a:t>
            </a:fld>
            <a:endParaRPr lang="en-US" noProof="0" dirty="0"/>
          </a:p>
        </p:txBody>
      </p:sp>
    </p:spTree>
    <p:extLst>
      <p:ext uri="{BB962C8B-B14F-4D97-AF65-F5344CB8AC3E}">
        <p14:creationId xmlns:p14="http://schemas.microsoft.com/office/powerpoint/2010/main" val="496866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 As a general rule:</a:t>
            </a:r>
          </a:p>
          <a:p>
            <a:pPr lvl="1"/>
            <a:r>
              <a:rPr lang="en-US" b="0" i="0" dirty="0"/>
              <a:t>If the number of logical processors is less than or equal to eight (8), use the same number of data files as logical processors. </a:t>
            </a:r>
          </a:p>
          <a:p>
            <a:pPr lvl="1"/>
            <a:r>
              <a:rPr lang="en-US" b="0" i="0" dirty="0"/>
              <a:t>If the number of logical processors is greater than eight (8), use eight data files. If contention continues, increase the number of data files by multiples of four (4) up to the number of logical processors until the contention is reduced to acceptable levels. </a:t>
            </a:r>
          </a:p>
          <a:p>
            <a:pPr lvl="1"/>
            <a:r>
              <a:rPr lang="en-US" b="0" i="0" dirty="0"/>
              <a:t>Alternatively, make changes to the workload or code.</a:t>
            </a:r>
            <a:endParaRPr lang="en-US" dirty="0"/>
          </a:p>
          <a:p>
            <a:endParaRPr lang="en-US" sz="882" kern="1200" baseline="0" dirty="0">
              <a:solidFill>
                <a:schemeClr val="tx1"/>
              </a:solidFill>
              <a:effectLst/>
              <a:latin typeface="+mn-lt"/>
              <a:ea typeface="+mn-ea"/>
              <a:cs typeface="+mn-cs"/>
            </a:endParaRPr>
          </a:p>
          <a:p>
            <a:endParaRPr lang="en-US" sz="882" kern="1200" baseline="0" dirty="0">
              <a:solidFill>
                <a:schemeClr val="tx1"/>
              </a:solidFill>
              <a:effectLst/>
              <a:latin typeface="+mn-lt"/>
              <a:ea typeface="+mn-ea"/>
              <a:cs typeface="+mn-cs"/>
            </a:endParaRPr>
          </a:p>
          <a:p>
            <a:r>
              <a:rPr lang="en-US" sz="882" kern="1200" baseline="0" dirty="0">
                <a:solidFill>
                  <a:schemeClr val="tx1"/>
                </a:solidFill>
                <a:effectLst/>
                <a:latin typeface="+mn-lt"/>
                <a:ea typeface="+mn-ea"/>
                <a:cs typeface="+mn-cs"/>
              </a:rPr>
              <a:t>Physical Properties of TempDB in SQL Server</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3"/>
              </a:rPr>
              <a:t>https://docs.microsoft.com/en-us/sql/relational-databases/databases/tempdb-database?view=sql-server-ver15#physical-properties-of-tempdb-in-sql-server</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8</a:t>
            </a:fld>
            <a:endParaRPr lang="en-US" noProof="0" dirty="0"/>
          </a:p>
        </p:txBody>
      </p:sp>
    </p:spTree>
    <p:extLst>
      <p:ext uri="{BB962C8B-B14F-4D97-AF65-F5344CB8AC3E}">
        <p14:creationId xmlns:p14="http://schemas.microsoft.com/office/powerpoint/2010/main" val="4201641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baseline="0" dirty="0">
              <a:solidFill>
                <a:schemeClr val="tx1"/>
              </a:solidFill>
              <a:effectLst/>
              <a:latin typeface="+mn-lt"/>
              <a:ea typeface="+mn-ea"/>
              <a:cs typeface="+mn-cs"/>
            </a:endParaRPr>
          </a:p>
          <a:p>
            <a:r>
              <a:rPr lang="en-US" sz="882" b="0" i="0" kern="1200" baseline="0" dirty="0">
                <a:solidFill>
                  <a:schemeClr val="tx1"/>
                </a:solidFill>
                <a:effectLst/>
                <a:latin typeface="+mn-lt"/>
                <a:ea typeface="+mn-ea"/>
                <a:cs typeface="+mn-cs"/>
              </a:rPr>
              <a:t>Temporary </a:t>
            </a:r>
            <a:r>
              <a:rPr lang="en-US" sz="882" b="1" i="0" kern="1200" baseline="0" dirty="0">
                <a:solidFill>
                  <a:schemeClr val="tx1"/>
                </a:solidFill>
                <a:effectLst/>
                <a:latin typeface="+mn-lt"/>
                <a:ea typeface="+mn-ea"/>
                <a:cs typeface="+mn-cs"/>
              </a:rPr>
              <a:t>user objects</a:t>
            </a:r>
            <a:r>
              <a:rPr lang="en-US" sz="882" b="0" i="0" kern="1200" baseline="0" dirty="0">
                <a:solidFill>
                  <a:schemeClr val="tx1"/>
                </a:solidFill>
                <a:effectLst/>
                <a:latin typeface="+mn-lt"/>
                <a:ea typeface="+mn-ea"/>
                <a:cs typeface="+mn-cs"/>
              </a:rPr>
              <a:t> that are explicitly created, such as: </a:t>
            </a:r>
          </a:p>
          <a:p>
            <a:pPr lvl="1"/>
            <a:r>
              <a:rPr lang="en-US" sz="882" b="0" i="0" kern="1200" baseline="0" dirty="0">
                <a:solidFill>
                  <a:schemeClr val="tx1"/>
                </a:solidFill>
                <a:effectLst/>
                <a:latin typeface="+mn-lt"/>
                <a:ea typeface="+mn-ea"/>
                <a:cs typeface="+mn-cs"/>
              </a:rPr>
              <a:t>Global or local temporary tables and indexes</a:t>
            </a:r>
          </a:p>
          <a:p>
            <a:pPr lvl="1"/>
            <a:r>
              <a:rPr lang="en-US" sz="882" b="0" i="0" kern="1200" baseline="0" dirty="0">
                <a:solidFill>
                  <a:schemeClr val="tx1"/>
                </a:solidFill>
                <a:effectLst/>
                <a:latin typeface="+mn-lt"/>
                <a:ea typeface="+mn-ea"/>
                <a:cs typeface="+mn-cs"/>
              </a:rPr>
              <a:t>Temporary stored procedures</a:t>
            </a:r>
          </a:p>
          <a:p>
            <a:pPr lvl="1"/>
            <a:r>
              <a:rPr lang="en-US" sz="882" b="0" i="0" kern="1200" baseline="0" dirty="0">
                <a:solidFill>
                  <a:schemeClr val="tx1"/>
                </a:solidFill>
                <a:effectLst/>
                <a:latin typeface="+mn-lt"/>
                <a:ea typeface="+mn-ea"/>
                <a:cs typeface="+mn-cs"/>
              </a:rPr>
              <a:t>Table variables</a:t>
            </a:r>
          </a:p>
          <a:p>
            <a:pPr lvl="1"/>
            <a:r>
              <a:rPr lang="en-US" sz="882" b="0" i="0" kern="1200" baseline="0" dirty="0">
                <a:solidFill>
                  <a:schemeClr val="tx1"/>
                </a:solidFill>
                <a:effectLst/>
                <a:latin typeface="+mn-lt"/>
                <a:ea typeface="+mn-ea"/>
                <a:cs typeface="+mn-cs"/>
              </a:rPr>
              <a:t>Tables returned in table-valued functions, or cursors</a:t>
            </a:r>
          </a:p>
          <a:p>
            <a:endParaRPr lang="en-US" sz="882" b="0" i="0" kern="1200" baseline="0" dirty="0">
              <a:solidFill>
                <a:schemeClr val="tx1"/>
              </a:solidFill>
              <a:effectLst/>
              <a:latin typeface="+mn-lt"/>
              <a:ea typeface="+mn-ea"/>
              <a:cs typeface="+mn-cs"/>
            </a:endParaRPr>
          </a:p>
          <a:p>
            <a:r>
              <a:rPr lang="en-US" sz="882" b="1" i="0" kern="1200" baseline="0" dirty="0">
                <a:solidFill>
                  <a:schemeClr val="tx1"/>
                </a:solidFill>
                <a:effectLst/>
                <a:latin typeface="+mn-lt"/>
                <a:ea typeface="+mn-ea"/>
                <a:cs typeface="+mn-cs"/>
              </a:rPr>
              <a:t>Internal objects</a:t>
            </a:r>
            <a:r>
              <a:rPr lang="en-US" sz="882" b="0" i="0" kern="1200" baseline="0" dirty="0">
                <a:solidFill>
                  <a:schemeClr val="tx1"/>
                </a:solidFill>
                <a:effectLst/>
                <a:latin typeface="+mn-lt"/>
                <a:ea typeface="+mn-ea"/>
                <a:cs typeface="+mn-cs"/>
              </a:rPr>
              <a:t> that are created by the database engine. These include:</a:t>
            </a:r>
          </a:p>
          <a:p>
            <a:pPr lvl="1"/>
            <a:r>
              <a:rPr lang="en-US" sz="882" b="0" i="0" kern="1200" baseline="0" dirty="0">
                <a:solidFill>
                  <a:schemeClr val="tx1"/>
                </a:solidFill>
                <a:effectLst/>
                <a:latin typeface="+mn-lt"/>
                <a:ea typeface="+mn-ea"/>
                <a:cs typeface="+mn-cs"/>
              </a:rPr>
              <a:t>Work tables to store intermediate results for spools, cursors, sorts, and temporary large object (LOB) storage.</a:t>
            </a:r>
          </a:p>
          <a:p>
            <a:pPr lvl="1"/>
            <a:r>
              <a:rPr lang="en-US" sz="882" b="0" i="0" kern="1200" baseline="0" dirty="0">
                <a:solidFill>
                  <a:schemeClr val="tx1"/>
                </a:solidFill>
                <a:effectLst/>
                <a:latin typeface="+mn-lt"/>
                <a:ea typeface="+mn-ea"/>
                <a:cs typeface="+mn-cs"/>
              </a:rPr>
              <a:t>Work files for hash join or hash aggregate operations.</a:t>
            </a:r>
          </a:p>
          <a:p>
            <a:pPr lvl="1"/>
            <a:r>
              <a:rPr lang="en-US" sz="882" b="0" i="0" kern="1200" baseline="0" dirty="0">
                <a:solidFill>
                  <a:schemeClr val="tx1"/>
                </a:solidFill>
                <a:effectLst/>
                <a:latin typeface="+mn-lt"/>
                <a:ea typeface="+mn-ea"/>
                <a:cs typeface="+mn-cs"/>
              </a:rPr>
              <a:t>Intermediate sort results for operations such as creating or rebuilding indexes (if SORT_IN_TEMPDB is specified), or certain GROUP BY, ORDER BY, or UNION queries.</a:t>
            </a:r>
          </a:p>
          <a:p>
            <a:endParaRPr lang="en-US" dirty="0"/>
          </a:p>
          <a:p>
            <a:r>
              <a:rPr lang="en-US" sz="882" b="1" i="0" kern="1200" baseline="0" dirty="0">
                <a:solidFill>
                  <a:schemeClr val="tx1"/>
                </a:solidFill>
                <a:effectLst/>
                <a:latin typeface="+mn-lt"/>
                <a:ea typeface="+mn-ea"/>
                <a:cs typeface="+mn-cs"/>
              </a:rPr>
              <a:t>Version stores</a:t>
            </a:r>
            <a:r>
              <a:rPr lang="en-US" sz="882" b="0" i="0" kern="1200" baseline="0" dirty="0">
                <a:solidFill>
                  <a:schemeClr val="tx1"/>
                </a:solidFill>
                <a:effectLst/>
                <a:latin typeface="+mn-lt"/>
                <a:ea typeface="+mn-ea"/>
                <a:cs typeface="+mn-cs"/>
              </a:rPr>
              <a:t>, which are a collection of data pages that hold the data rows that are required to support the features that use row versioning. There are two version stores: a common version store and an online-index-build version store. The version stores contain:</a:t>
            </a:r>
          </a:p>
          <a:p>
            <a:pPr lvl="1"/>
            <a:r>
              <a:rPr lang="en-US" sz="882" b="0" i="0" kern="1200" baseline="0" dirty="0">
                <a:solidFill>
                  <a:schemeClr val="tx1"/>
                </a:solidFill>
                <a:effectLst/>
                <a:latin typeface="+mn-lt"/>
                <a:ea typeface="+mn-ea"/>
                <a:cs typeface="+mn-cs"/>
              </a:rPr>
              <a:t>Row versions that are generated by data modification transactions in a database that uses read-committed using row versioning isolation or snapshot isolation transactions.</a:t>
            </a:r>
          </a:p>
          <a:p>
            <a:pPr lvl="1"/>
            <a:r>
              <a:rPr lang="en-US" sz="882" b="0" i="0" kern="1200" baseline="0" dirty="0">
                <a:solidFill>
                  <a:schemeClr val="tx1"/>
                </a:solidFill>
                <a:effectLst/>
                <a:latin typeface="+mn-lt"/>
                <a:ea typeface="+mn-ea"/>
                <a:cs typeface="+mn-cs"/>
              </a:rPr>
              <a:t>Row versions that are generated by data modification transactions for features, such as: online index operations, Multiple Active Result Sets (MARS), and AFTER triggers.</a:t>
            </a:r>
          </a:p>
          <a:p>
            <a:pPr marL="171450" indent="-171450">
              <a:buFontTx/>
              <a:buChar char="-"/>
            </a:pPr>
            <a:endParaRPr lang="en-US" sz="882" b="0" i="0" kern="1200" baseline="0" dirty="0">
              <a:solidFill>
                <a:schemeClr val="tx1"/>
              </a:solidFill>
              <a:effectLst/>
              <a:latin typeface="+mn-lt"/>
              <a:ea typeface="+mn-ea"/>
              <a:cs typeface="+mn-cs"/>
            </a:endParaRPr>
          </a:p>
          <a:p>
            <a:r>
              <a:rPr lang="en-US" sz="882" kern="1200" baseline="0" dirty="0">
                <a:solidFill>
                  <a:schemeClr val="tx1"/>
                </a:solidFill>
                <a:effectLst/>
                <a:latin typeface="+mn-lt"/>
                <a:ea typeface="+mn-ea"/>
                <a:cs typeface="+mn-cs"/>
              </a:rPr>
              <a:t>How (and When) To: Memory Optimized TempDB Metadata</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3"/>
              </a:rPr>
              <a:t>https://channel9.msdn.com/Shows/Data-Exposed/How-and-When-To-Memory-Optimized-TempDB-Metadata?term=tempdb&amp;lang-en=true</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r>
              <a:rPr lang="en-US" sz="882" kern="1200" baseline="0" dirty="0">
                <a:solidFill>
                  <a:schemeClr val="tx1"/>
                </a:solidFill>
                <a:effectLst/>
                <a:latin typeface="+mn-lt"/>
                <a:ea typeface="+mn-ea"/>
                <a:cs typeface="+mn-cs"/>
              </a:rPr>
              <a:t> </a:t>
            </a:r>
          </a:p>
          <a:p>
            <a:r>
              <a:rPr lang="en-US" sz="882" kern="1200" baseline="0" dirty="0">
                <a:solidFill>
                  <a:schemeClr val="tx1"/>
                </a:solidFill>
                <a:effectLst/>
                <a:latin typeface="+mn-lt"/>
                <a:ea typeface="+mn-ea"/>
                <a:cs typeface="+mn-cs"/>
              </a:rPr>
              <a:t>It Just Runs Faster: SQL Server 2019 TempDB Improvements</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4"/>
              </a:rPr>
              <a:t>https://channel9.msdn.com/Shows/Data-Exposed/It-Just-Runs-Faster-SQL-Server-2019-TempDB-Improvements</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pPr marL="171450" indent="-171450">
              <a:buFontTx/>
              <a:buChar char="-"/>
            </a:pPr>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9</a:t>
            </a:fld>
            <a:endParaRPr lang="en-US" noProof="0" dirty="0"/>
          </a:p>
        </p:txBody>
      </p:sp>
    </p:spTree>
    <p:extLst>
      <p:ext uri="{BB962C8B-B14F-4D97-AF65-F5344CB8AC3E}">
        <p14:creationId xmlns:p14="http://schemas.microsoft.com/office/powerpoint/2010/main" val="2457473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600"/>
              </a:spcAft>
              <a:buClrTx/>
              <a:buSzTx/>
              <a:buFontTx/>
              <a:buNone/>
              <a:tabLst/>
              <a:defRPr/>
            </a:pPr>
            <a:r>
              <a:rPr lang="en-US" dirty="0"/>
              <a:t>SQL Server databases have at least one data file called the Primary data file, which will typically have a .mdf extension. They can also have secondary data files with .ndf extensions. This is the default naming convention, but any file extensions the user specifies will be accepted.</a:t>
            </a:r>
          </a:p>
          <a:p>
            <a:pPr marL="0" marR="0" indent="0" algn="l" defTabSz="914400" rtl="0" eaLnBrk="1" fontAlgn="auto" latinLnBrk="0" hangingPunct="1">
              <a:lnSpc>
                <a:spcPct val="100000"/>
              </a:lnSpc>
              <a:spcBef>
                <a:spcPts val="0"/>
              </a:spcBef>
              <a:spcAft>
                <a:spcPts val="600"/>
              </a:spcAft>
              <a:buClrTx/>
              <a:buSzTx/>
              <a:buFontTx/>
              <a:buNone/>
              <a:tabLst/>
              <a:defRPr/>
            </a:pPr>
            <a:r>
              <a:rPr lang="en-US" dirty="0"/>
              <a:t>When a database has multiple files, the files are numbered from 1 to n, n being the total number of files. Each file consists of a collection of pages numbered from 0 to n-1, n being the number of pages in the file (total number of pages will depend on the size of the file).</a:t>
            </a:r>
          </a:p>
          <a:p>
            <a:pPr marL="0" marR="0" indent="0" algn="l" defTabSz="914400" rtl="0" eaLnBrk="1" fontAlgn="auto" latinLnBrk="0" hangingPunct="1">
              <a:lnSpc>
                <a:spcPct val="100000"/>
              </a:lnSpc>
              <a:spcBef>
                <a:spcPts val="0"/>
              </a:spcBef>
              <a:spcAft>
                <a:spcPts val="600"/>
              </a:spcAft>
              <a:buClrTx/>
              <a:buSzTx/>
              <a:buFontTx/>
              <a:buNone/>
              <a:tabLst/>
              <a:defRPr/>
            </a:pPr>
            <a:r>
              <a:rPr lang="en-US" dirty="0"/>
              <a:t>The special Object Allocation pages mentioned on the previous slide will always appear in the same location in each data file contained in a database. A PFS page is the first page after the file header page in a data file and is marked as page 1. Following the PFS page is a GAM, marked as page 2, followed by an SGAM, marked as page 3. After the first PFS, there will be a new PFS page after every 8,087 pages. There is a new GAM for each 63,904 extents after the first GAM on page 2, and a new SGAM each 63,904 extents after the first SGAM on page 3.</a:t>
            </a:r>
          </a:p>
          <a:p>
            <a:pPr marL="0" marR="0" indent="0" algn="l" defTabSz="914400" rtl="0" eaLnBrk="1" fontAlgn="auto" latinLnBrk="0" hangingPunct="1">
              <a:lnSpc>
                <a:spcPct val="100000"/>
              </a:lnSpc>
              <a:spcBef>
                <a:spcPts val="0"/>
              </a:spcBef>
              <a:spcAft>
                <a:spcPts val="600"/>
              </a:spcAft>
              <a:buClrTx/>
              <a:buSzTx/>
              <a:buFontTx/>
              <a:buNone/>
              <a:tabLst/>
              <a:defRPr/>
            </a:pPr>
            <a:r>
              <a:rPr lang="en-US" dirty="0"/>
              <a:t>The SQL Server engine addresses each of these pages using a combination of database id, file id, and page number. For example, the SGAM page in the first data file of a user database with a database id of 5 will be notated as </a:t>
            </a:r>
            <a:r>
              <a:rPr lang="en-US" b="1" dirty="0"/>
              <a:t>5:1:3</a:t>
            </a:r>
            <a:r>
              <a:rPr lang="en-US" dirty="0"/>
              <a:t>.  This becomes important when troubleshooting any type of page-related wait as the wait resource will be listed using this notation.</a:t>
            </a:r>
          </a:p>
          <a:p>
            <a:pPr marL="0" marR="0" indent="0" algn="l" defTabSz="914400" rtl="0" eaLnBrk="1" fontAlgn="auto" latinLnBrk="0" hangingPunct="1">
              <a:lnSpc>
                <a:spcPct val="100000"/>
              </a:lnSpc>
              <a:spcBef>
                <a:spcPts val="0"/>
              </a:spcBef>
              <a:spcAft>
                <a:spcPts val="60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600"/>
              </a:spcAft>
              <a:buClrTx/>
              <a:buSzTx/>
              <a:buFontTx/>
              <a:buNone/>
              <a:tabLst/>
              <a:defRPr/>
            </a:pPr>
            <a:r>
              <a:rPr lang="en-US" b="1" dirty="0"/>
              <a:t>Additional Reading:</a:t>
            </a:r>
          </a:p>
          <a:p>
            <a:r>
              <a:rPr lang="en-US" sz="882" kern="1200" baseline="0" dirty="0">
                <a:solidFill>
                  <a:schemeClr val="tx1"/>
                </a:solidFill>
                <a:effectLst/>
                <a:latin typeface="+mn-lt"/>
                <a:ea typeface="+mn-ea"/>
                <a:cs typeface="+mn-cs"/>
              </a:rPr>
              <a:t>Database Files and Filegroups</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3"/>
              </a:rPr>
              <a:t>https://docs.microsoft.com/en-us/sql/relational-databases/databases/database-files-and-filegroups?view=sql-server-ver15</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endParaRPr lang="en-US" dirty="0"/>
          </a:p>
          <a:p>
            <a:endParaRPr lang="en-US" dirty="0"/>
          </a:p>
          <a:p>
            <a:endParaRPr lang="en-US"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10</a:t>
            </a:fld>
            <a:endParaRPr lang="en-US" noProof="0" dirty="0"/>
          </a:p>
        </p:txBody>
      </p:sp>
    </p:spTree>
    <p:extLst>
      <p:ext uri="{BB962C8B-B14F-4D97-AF65-F5344CB8AC3E}">
        <p14:creationId xmlns:p14="http://schemas.microsoft.com/office/powerpoint/2010/main" val="2434729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 As a general rule:</a:t>
            </a:r>
          </a:p>
          <a:p>
            <a:pPr lvl="1"/>
            <a:r>
              <a:rPr lang="en-US" b="0" i="0" dirty="0"/>
              <a:t>If the number of logical processors is less than or equal to eight (8), use the same number of data files as logical processors. </a:t>
            </a:r>
          </a:p>
          <a:p>
            <a:pPr lvl="1"/>
            <a:r>
              <a:rPr lang="en-US" b="0" i="0" dirty="0"/>
              <a:t>If the number of logical processors is greater than eight (8), use eight data files. If contention continues, increase the number of data files by multiples of four (4) up to the number of logical processors until the contention is reduced to acceptable levels. </a:t>
            </a:r>
          </a:p>
          <a:p>
            <a:pPr lvl="1"/>
            <a:r>
              <a:rPr lang="en-US" b="0" i="0" dirty="0"/>
              <a:t>Alternatively, make changes to the workload or code.</a:t>
            </a:r>
            <a:endParaRPr lang="en-US" dirty="0"/>
          </a:p>
          <a:p>
            <a:endParaRPr lang="en-US" sz="882" kern="1200" baseline="0" dirty="0">
              <a:solidFill>
                <a:schemeClr val="tx1"/>
              </a:solidFill>
              <a:effectLst/>
              <a:latin typeface="+mn-lt"/>
              <a:ea typeface="+mn-ea"/>
              <a:cs typeface="+mn-cs"/>
            </a:endParaRPr>
          </a:p>
          <a:p>
            <a:endParaRPr lang="en-US" sz="882" kern="1200" baseline="0" dirty="0">
              <a:solidFill>
                <a:schemeClr val="tx1"/>
              </a:solidFill>
              <a:effectLst/>
              <a:latin typeface="+mn-lt"/>
              <a:ea typeface="+mn-ea"/>
              <a:cs typeface="+mn-cs"/>
            </a:endParaRPr>
          </a:p>
          <a:p>
            <a:r>
              <a:rPr lang="en-US" sz="882" kern="1200" baseline="0" dirty="0">
                <a:solidFill>
                  <a:schemeClr val="tx1"/>
                </a:solidFill>
                <a:effectLst/>
                <a:latin typeface="+mn-lt"/>
                <a:ea typeface="+mn-ea"/>
                <a:cs typeface="+mn-cs"/>
              </a:rPr>
              <a:t>Physical Properties of TempDB in SQL Server</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3"/>
              </a:rPr>
              <a:t>https://docs.microsoft.com/en-us/sql/relational-databases/databases/tempdb-database?view=sql-server-ver15#physical-properties-of-tempdb-in-sql-server</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11</a:t>
            </a:fld>
            <a:endParaRPr lang="en-US" noProof="0" dirty="0"/>
          </a:p>
        </p:txBody>
      </p:sp>
    </p:spTree>
    <p:extLst>
      <p:ext uri="{BB962C8B-B14F-4D97-AF65-F5344CB8AC3E}">
        <p14:creationId xmlns:p14="http://schemas.microsoft.com/office/powerpoint/2010/main" val="1025884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 As a general rule:</a:t>
            </a:r>
          </a:p>
          <a:p>
            <a:pPr lvl="1"/>
            <a:r>
              <a:rPr lang="en-US" b="0" i="0" dirty="0"/>
              <a:t>If the number of logical processors is less than or equal to eight (8), use the same number of data files as logical processors. </a:t>
            </a:r>
          </a:p>
          <a:p>
            <a:pPr lvl="1"/>
            <a:r>
              <a:rPr lang="en-US" b="0" i="0" dirty="0"/>
              <a:t>If the number of logical processors is greater than eight (8), use eight data files. If contention continues, increase the number of data files by multiples of four (4) up to the number of logical processors until the contention is reduced to acceptable levels. </a:t>
            </a:r>
          </a:p>
          <a:p>
            <a:pPr lvl="1"/>
            <a:r>
              <a:rPr lang="en-US" b="0" i="0" dirty="0"/>
              <a:t>Alternatively, make changes to the workload or code.</a:t>
            </a:r>
            <a:endParaRPr lang="en-US" dirty="0"/>
          </a:p>
          <a:p>
            <a:endParaRPr lang="en-US" sz="882" kern="1200" baseline="0" dirty="0">
              <a:solidFill>
                <a:schemeClr val="tx1"/>
              </a:solidFill>
              <a:effectLst/>
              <a:latin typeface="+mn-lt"/>
              <a:ea typeface="+mn-ea"/>
              <a:cs typeface="+mn-cs"/>
            </a:endParaRPr>
          </a:p>
          <a:p>
            <a:endParaRPr lang="en-US" sz="882" kern="1200" baseline="0" dirty="0">
              <a:solidFill>
                <a:schemeClr val="tx1"/>
              </a:solidFill>
              <a:effectLst/>
              <a:latin typeface="+mn-lt"/>
              <a:ea typeface="+mn-ea"/>
              <a:cs typeface="+mn-cs"/>
            </a:endParaRPr>
          </a:p>
          <a:p>
            <a:r>
              <a:rPr lang="en-US" sz="882" kern="1200" baseline="0" dirty="0">
                <a:solidFill>
                  <a:schemeClr val="tx1"/>
                </a:solidFill>
                <a:effectLst/>
                <a:latin typeface="+mn-lt"/>
                <a:ea typeface="+mn-ea"/>
                <a:cs typeface="+mn-cs"/>
              </a:rPr>
              <a:t>Physical Properties of TempDB in SQL Server</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3"/>
              </a:rPr>
              <a:t>https://docs.microsoft.com/en-us/sql/relational-databases/databases/tempdb-database?view=sql-server-ver15#physical-properties-of-tempdb-in-sql-server</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13</a:t>
            </a:fld>
            <a:endParaRPr lang="en-US" noProof="0" dirty="0"/>
          </a:p>
        </p:txBody>
      </p:sp>
    </p:spTree>
    <p:extLst>
      <p:ext uri="{BB962C8B-B14F-4D97-AF65-F5344CB8AC3E}">
        <p14:creationId xmlns:p14="http://schemas.microsoft.com/office/powerpoint/2010/main" val="1617891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www.microsoft.com/en-us/legal/intellectualproperty/Permissions/default.aspx" TargetMode="External"/><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23.emf"/></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44162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44970814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Slide Number Placeholder 3"/>
          <p:cNvSpPr txBox="1">
            <a:spLocks/>
          </p:cNvSpPr>
          <p:nvPr userDrawn="1"/>
        </p:nvSpPr>
        <p:spPr>
          <a:xfrm>
            <a:off x="4588565" y="6492877"/>
            <a:ext cx="2844800" cy="365125"/>
          </a:xfrm>
          <a:prstGeom prst="rect">
            <a:avLst/>
          </a:prstGeom>
        </p:spPr>
        <p:txBody>
          <a:bodyPr lIns="182828" rIns="182828"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50" dirty="0"/>
              <a:t>Microsoft Confidential</a:t>
            </a:r>
          </a:p>
        </p:txBody>
      </p:sp>
    </p:spTree>
    <p:extLst>
      <p:ext uri="{BB962C8B-B14F-4D97-AF65-F5344CB8AC3E}">
        <p14:creationId xmlns:p14="http://schemas.microsoft.com/office/powerpoint/2010/main" val="201472158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93843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473928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userDrawn="1"/>
        </p:nvSpPr>
        <p:spPr>
          <a:xfrm>
            <a:off x="4588565" y="6492877"/>
            <a:ext cx="2844800" cy="365125"/>
          </a:xfrm>
          <a:prstGeom prst="rect">
            <a:avLst/>
          </a:prstGeom>
        </p:spPr>
        <p:txBody>
          <a:bodyPr lIns="182828" rIns="182828"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50" dirty="0"/>
              <a:t>Microsoft Confidential</a:t>
            </a:r>
          </a:p>
        </p:txBody>
      </p:sp>
    </p:spTree>
    <p:extLst>
      <p:ext uri="{BB962C8B-B14F-4D97-AF65-F5344CB8AC3E}">
        <p14:creationId xmlns:p14="http://schemas.microsoft.com/office/powerpoint/2010/main" val="310509160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userDrawn="1"/>
        </p:nvSpPr>
        <p:spPr>
          <a:xfrm>
            <a:off x="4588565" y="6492877"/>
            <a:ext cx="2844800" cy="365125"/>
          </a:xfrm>
          <a:prstGeom prst="rect">
            <a:avLst/>
          </a:prstGeom>
        </p:spPr>
        <p:txBody>
          <a:bodyPr lIns="182828" rIns="182828"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50" dirty="0"/>
              <a:t>Microsoft Confidential</a:t>
            </a:r>
          </a:p>
        </p:txBody>
      </p:sp>
    </p:spTree>
    <p:extLst>
      <p:ext uri="{BB962C8B-B14F-4D97-AF65-F5344CB8AC3E}">
        <p14:creationId xmlns:p14="http://schemas.microsoft.com/office/powerpoint/2010/main" val="20185447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65508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Section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Subsection Title</a:t>
            </a:r>
          </a:p>
        </p:txBody>
      </p:sp>
    </p:spTree>
    <p:extLst>
      <p:ext uri="{BB962C8B-B14F-4D97-AF65-F5344CB8AC3E}">
        <p14:creationId xmlns:p14="http://schemas.microsoft.com/office/powerpoint/2010/main" val="2269430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Section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Subsection Title</a:t>
            </a:r>
          </a:p>
        </p:txBody>
      </p:sp>
      <p:grpSp>
        <p:nvGrpSpPr>
          <p:cNvPr id="3" name="Group 4"/>
          <p:cNvGrpSpPr>
            <a:grpSpLocks noChangeAspect="1"/>
          </p:cNvGrpSpPr>
          <p:nvPr userDrawn="1"/>
        </p:nvGrpSpPr>
        <p:grpSpPr bwMode="auto">
          <a:xfrm>
            <a:off x="7291232" y="1367011"/>
            <a:ext cx="5229145" cy="6768888"/>
            <a:chOff x="6077" y="479"/>
            <a:chExt cx="1152" cy="1491"/>
          </a:xfrm>
        </p:grpSpPr>
        <p:sp>
          <p:nvSpPr>
            <p:cNvPr id="4" name="AutoShape 3"/>
            <p:cNvSpPr>
              <a:spLocks noChangeAspect="1" noChangeArrowheads="1" noTextEdit="1"/>
            </p:cNvSpPr>
            <p:nvPr userDrawn="1"/>
          </p:nvSpPr>
          <p:spPr bwMode="auto">
            <a:xfrm>
              <a:off x="6077" y="479"/>
              <a:ext cx="1152" cy="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 name="Freeform 6"/>
            <p:cNvSpPr>
              <a:spLocks noEditPoints="1"/>
            </p:cNvSpPr>
            <p:nvPr userDrawn="1"/>
          </p:nvSpPr>
          <p:spPr bwMode="auto">
            <a:xfrm>
              <a:off x="6178" y="930"/>
              <a:ext cx="950" cy="557"/>
            </a:xfrm>
            <a:custGeom>
              <a:avLst/>
              <a:gdLst>
                <a:gd name="T0" fmla="*/ 1775 w 2019"/>
                <a:gd name="T1" fmla="*/ 1073 h 1182"/>
                <a:gd name="T2" fmla="*/ 1628 w 2019"/>
                <a:gd name="T3" fmla="*/ 1146 h 1182"/>
                <a:gd name="T4" fmla="*/ 1497 w 2019"/>
                <a:gd name="T5" fmla="*/ 1016 h 1182"/>
                <a:gd name="T6" fmla="*/ 1542 w 2019"/>
                <a:gd name="T7" fmla="*/ 900 h 1182"/>
                <a:gd name="T8" fmla="*/ 1585 w 2019"/>
                <a:gd name="T9" fmla="*/ 784 h 1182"/>
                <a:gd name="T10" fmla="*/ 1313 w 2019"/>
                <a:gd name="T11" fmla="*/ 755 h 1182"/>
                <a:gd name="T12" fmla="*/ 1060 w 2019"/>
                <a:gd name="T13" fmla="*/ 640 h 1182"/>
                <a:gd name="T14" fmla="*/ 1031 w 2019"/>
                <a:gd name="T15" fmla="*/ 524 h 1182"/>
                <a:gd name="T16" fmla="*/ 847 w 2019"/>
                <a:gd name="T17" fmla="*/ 409 h 1182"/>
                <a:gd name="T18" fmla="*/ 1553 w 2019"/>
                <a:gd name="T19" fmla="*/ 300 h 1182"/>
                <a:gd name="T20" fmla="*/ 1685 w 2019"/>
                <a:gd name="T21" fmla="*/ 185 h 1182"/>
                <a:gd name="T22" fmla="*/ 1236 w 2019"/>
                <a:gd name="T23" fmla="*/ 69 h 1182"/>
                <a:gd name="T24" fmla="*/ 748 w 2019"/>
                <a:gd name="T25" fmla="*/ 185 h 1182"/>
                <a:gd name="T26" fmla="*/ 720 w 2019"/>
                <a:gd name="T27" fmla="*/ 300 h 1182"/>
                <a:gd name="T28" fmla="*/ 366 w 2019"/>
                <a:gd name="T29" fmla="*/ 343 h 1182"/>
                <a:gd name="T30" fmla="*/ 236 w 2019"/>
                <a:gd name="T31" fmla="*/ 228 h 1182"/>
                <a:gd name="T32" fmla="*/ 317 w 2019"/>
                <a:gd name="T33" fmla="*/ 37 h 1182"/>
                <a:gd name="T34" fmla="*/ 352 w 2019"/>
                <a:gd name="T35" fmla="*/ 264 h 1182"/>
                <a:gd name="T36" fmla="*/ 496 w 2019"/>
                <a:gd name="T37" fmla="*/ 372 h 1182"/>
                <a:gd name="T38" fmla="*/ 179 w 2019"/>
                <a:gd name="T39" fmla="*/ 488 h 1182"/>
                <a:gd name="T40" fmla="*/ 189 w 2019"/>
                <a:gd name="T41" fmla="*/ 603 h 1182"/>
                <a:gd name="T42" fmla="*/ 272 w 2019"/>
                <a:gd name="T43" fmla="*/ 719 h 1182"/>
                <a:gd name="T44" fmla="*/ 376 w 2019"/>
                <a:gd name="T45" fmla="*/ 835 h 1182"/>
                <a:gd name="T46" fmla="*/ 446 w 2019"/>
                <a:gd name="T47" fmla="*/ 950 h 1182"/>
                <a:gd name="T48" fmla="*/ 443 w 2019"/>
                <a:gd name="T49" fmla="*/ 1066 h 1182"/>
                <a:gd name="T50" fmla="*/ 954 w 2019"/>
                <a:gd name="T51" fmla="*/ 1030 h 1182"/>
                <a:gd name="T52" fmla="*/ 911 w 2019"/>
                <a:gd name="T53" fmla="*/ 900 h 1182"/>
                <a:gd name="T54" fmla="*/ 897 w 2019"/>
                <a:gd name="T55" fmla="*/ 784 h 1182"/>
                <a:gd name="T56" fmla="*/ 755 w 2019"/>
                <a:gd name="T57" fmla="*/ 668 h 1182"/>
                <a:gd name="T58" fmla="*/ 797 w 2019"/>
                <a:gd name="T59" fmla="*/ 553 h 1182"/>
                <a:gd name="T60" fmla="*/ 760 w 2019"/>
                <a:gd name="T61" fmla="*/ 437 h 1182"/>
                <a:gd name="T62" fmla="*/ 1591 w 2019"/>
                <a:gd name="T63" fmla="*/ 387 h 1182"/>
                <a:gd name="T64" fmla="*/ 1552 w 2019"/>
                <a:gd name="T65" fmla="*/ 503 h 1182"/>
                <a:gd name="T66" fmla="*/ 1525 w 2019"/>
                <a:gd name="T67" fmla="*/ 618 h 1182"/>
                <a:gd name="T68" fmla="*/ 1453 w 2019"/>
                <a:gd name="T69" fmla="*/ 734 h 1182"/>
                <a:gd name="T70" fmla="*/ 1623 w 2019"/>
                <a:gd name="T71" fmla="*/ 792 h 1182"/>
                <a:gd name="T72" fmla="*/ 1681 w 2019"/>
                <a:gd name="T73" fmla="*/ 878 h 1182"/>
                <a:gd name="T74" fmla="*/ 1711 w 2019"/>
                <a:gd name="T75" fmla="*/ 994 h 1182"/>
                <a:gd name="T76" fmla="*/ 1657 w 2019"/>
                <a:gd name="T77" fmla="*/ 1110 h 1182"/>
                <a:gd name="T78" fmla="*/ 1824 w 2019"/>
                <a:gd name="T79" fmla="*/ 1081 h 1182"/>
                <a:gd name="T80" fmla="*/ 2019 w 2019"/>
                <a:gd name="T81" fmla="*/ 869 h 1182"/>
                <a:gd name="T82" fmla="*/ 969 w 2019"/>
                <a:gd name="T83" fmla="*/ 459 h 1182"/>
                <a:gd name="T84" fmla="*/ 859 w 2019"/>
                <a:gd name="T85" fmla="*/ 574 h 1182"/>
                <a:gd name="T86" fmla="*/ 1045 w 2019"/>
                <a:gd name="T87" fmla="*/ 690 h 1182"/>
                <a:gd name="T88" fmla="*/ 1048 w 2019"/>
                <a:gd name="T89" fmla="*/ 806 h 1182"/>
                <a:gd name="T90" fmla="*/ 1016 w 2019"/>
                <a:gd name="T91" fmla="*/ 921 h 1182"/>
                <a:gd name="T92" fmla="*/ 1016 w 2019"/>
                <a:gd name="T93" fmla="*/ 1066 h 1182"/>
                <a:gd name="T94" fmla="*/ 494 w 2019"/>
                <a:gd name="T95" fmla="*/ 1037 h 1182"/>
                <a:gd name="T96" fmla="*/ 592 w 2019"/>
                <a:gd name="T97" fmla="*/ 921 h 1182"/>
                <a:gd name="T98" fmla="*/ 529 w 2019"/>
                <a:gd name="T99" fmla="*/ 806 h 1182"/>
                <a:gd name="T100" fmla="*/ 275 w 2019"/>
                <a:gd name="T101" fmla="*/ 690 h 1182"/>
                <a:gd name="T102" fmla="*/ 380 w 2019"/>
                <a:gd name="T103" fmla="*/ 574 h 1182"/>
                <a:gd name="T104" fmla="*/ 517 w 2019"/>
                <a:gd name="T105" fmla="*/ 459 h 1182"/>
                <a:gd name="T106" fmla="*/ 601 w 2019"/>
                <a:gd name="T107" fmla="*/ 329 h 1182"/>
                <a:gd name="T108" fmla="*/ 580 w 2019"/>
                <a:gd name="T109" fmla="*/ 214 h 1182"/>
                <a:gd name="T110" fmla="*/ 621 w 2019"/>
                <a:gd name="T111" fmla="*/ 98 h 1182"/>
                <a:gd name="T112" fmla="*/ 1074 w 2019"/>
                <a:gd name="T113" fmla="*/ 156 h 1182"/>
                <a:gd name="T114" fmla="*/ 940 w 2019"/>
                <a:gd name="T115" fmla="*/ 271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19" h="1182">
                  <a:moveTo>
                    <a:pt x="2000" y="851"/>
                  </a:moveTo>
                  <a:cubicBezTo>
                    <a:pt x="1990" y="851"/>
                    <a:pt x="1981" y="859"/>
                    <a:pt x="1981" y="869"/>
                  </a:cubicBezTo>
                  <a:cubicBezTo>
                    <a:pt x="1981" y="877"/>
                    <a:pt x="1986" y="884"/>
                    <a:pt x="1993" y="887"/>
                  </a:cubicBezTo>
                  <a:cubicBezTo>
                    <a:pt x="1987" y="947"/>
                    <a:pt x="1937" y="994"/>
                    <a:pt x="1875" y="994"/>
                  </a:cubicBezTo>
                  <a:cubicBezTo>
                    <a:pt x="1790" y="994"/>
                    <a:pt x="1790" y="994"/>
                    <a:pt x="1790" y="994"/>
                  </a:cubicBezTo>
                  <a:cubicBezTo>
                    <a:pt x="1779" y="994"/>
                    <a:pt x="1769" y="1004"/>
                    <a:pt x="1769" y="1016"/>
                  </a:cubicBezTo>
                  <a:cubicBezTo>
                    <a:pt x="1769" y="1027"/>
                    <a:pt x="1779" y="1037"/>
                    <a:pt x="1790" y="1037"/>
                  </a:cubicBezTo>
                  <a:cubicBezTo>
                    <a:pt x="1842" y="1037"/>
                    <a:pt x="1842" y="1037"/>
                    <a:pt x="1842" y="1037"/>
                  </a:cubicBezTo>
                  <a:cubicBezTo>
                    <a:pt x="1846" y="1037"/>
                    <a:pt x="1849" y="1040"/>
                    <a:pt x="1849" y="1045"/>
                  </a:cubicBezTo>
                  <a:cubicBezTo>
                    <a:pt x="1849" y="1049"/>
                    <a:pt x="1846" y="1052"/>
                    <a:pt x="1842" y="1052"/>
                  </a:cubicBezTo>
                  <a:cubicBezTo>
                    <a:pt x="1796" y="1052"/>
                    <a:pt x="1796" y="1052"/>
                    <a:pt x="1796" y="1052"/>
                  </a:cubicBezTo>
                  <a:cubicBezTo>
                    <a:pt x="1785" y="1052"/>
                    <a:pt x="1775" y="1061"/>
                    <a:pt x="1775" y="1073"/>
                  </a:cubicBezTo>
                  <a:cubicBezTo>
                    <a:pt x="1775" y="1085"/>
                    <a:pt x="1785" y="1095"/>
                    <a:pt x="1796" y="1095"/>
                  </a:cubicBezTo>
                  <a:cubicBezTo>
                    <a:pt x="1824" y="1095"/>
                    <a:pt x="1824" y="1095"/>
                    <a:pt x="1824" y="1095"/>
                  </a:cubicBezTo>
                  <a:cubicBezTo>
                    <a:pt x="1828" y="1095"/>
                    <a:pt x="1831" y="1098"/>
                    <a:pt x="1831" y="1102"/>
                  </a:cubicBezTo>
                  <a:cubicBezTo>
                    <a:pt x="1831" y="1106"/>
                    <a:pt x="1828" y="1110"/>
                    <a:pt x="1824" y="1110"/>
                  </a:cubicBezTo>
                  <a:cubicBezTo>
                    <a:pt x="1765" y="1110"/>
                    <a:pt x="1765" y="1110"/>
                    <a:pt x="1765" y="1110"/>
                  </a:cubicBezTo>
                  <a:cubicBezTo>
                    <a:pt x="1753" y="1110"/>
                    <a:pt x="1744" y="1119"/>
                    <a:pt x="1744" y="1131"/>
                  </a:cubicBezTo>
                  <a:cubicBezTo>
                    <a:pt x="1744" y="1143"/>
                    <a:pt x="1753" y="1153"/>
                    <a:pt x="1765" y="1153"/>
                  </a:cubicBezTo>
                  <a:cubicBezTo>
                    <a:pt x="1788" y="1153"/>
                    <a:pt x="1788" y="1153"/>
                    <a:pt x="1788" y="1153"/>
                  </a:cubicBezTo>
                  <a:cubicBezTo>
                    <a:pt x="1792" y="1153"/>
                    <a:pt x="1796" y="1156"/>
                    <a:pt x="1796" y="1160"/>
                  </a:cubicBezTo>
                  <a:cubicBezTo>
                    <a:pt x="1796" y="1164"/>
                    <a:pt x="1792" y="1167"/>
                    <a:pt x="1788" y="1167"/>
                  </a:cubicBezTo>
                  <a:cubicBezTo>
                    <a:pt x="1649" y="1167"/>
                    <a:pt x="1649" y="1167"/>
                    <a:pt x="1649" y="1167"/>
                  </a:cubicBezTo>
                  <a:cubicBezTo>
                    <a:pt x="1637" y="1167"/>
                    <a:pt x="1628" y="1158"/>
                    <a:pt x="1628" y="1146"/>
                  </a:cubicBezTo>
                  <a:cubicBezTo>
                    <a:pt x="1628" y="1134"/>
                    <a:pt x="1637" y="1124"/>
                    <a:pt x="1649" y="1124"/>
                  </a:cubicBezTo>
                  <a:cubicBezTo>
                    <a:pt x="1657" y="1124"/>
                    <a:pt x="1657" y="1124"/>
                    <a:pt x="1657" y="1124"/>
                  </a:cubicBezTo>
                  <a:cubicBezTo>
                    <a:pt x="1669" y="1124"/>
                    <a:pt x="1679" y="1114"/>
                    <a:pt x="1679" y="1102"/>
                  </a:cubicBezTo>
                  <a:cubicBezTo>
                    <a:pt x="1679" y="1090"/>
                    <a:pt x="1669" y="1081"/>
                    <a:pt x="1657" y="1081"/>
                  </a:cubicBezTo>
                  <a:cubicBezTo>
                    <a:pt x="1634" y="1081"/>
                    <a:pt x="1634" y="1081"/>
                    <a:pt x="1634" y="1081"/>
                  </a:cubicBezTo>
                  <a:cubicBezTo>
                    <a:pt x="1630" y="1081"/>
                    <a:pt x="1627" y="1077"/>
                    <a:pt x="1627" y="1073"/>
                  </a:cubicBezTo>
                  <a:cubicBezTo>
                    <a:pt x="1627" y="1069"/>
                    <a:pt x="1630" y="1066"/>
                    <a:pt x="1634" y="1066"/>
                  </a:cubicBezTo>
                  <a:cubicBezTo>
                    <a:pt x="1692" y="1066"/>
                    <a:pt x="1692" y="1066"/>
                    <a:pt x="1692" y="1066"/>
                  </a:cubicBezTo>
                  <a:cubicBezTo>
                    <a:pt x="1704" y="1066"/>
                    <a:pt x="1714" y="1056"/>
                    <a:pt x="1714" y="1045"/>
                  </a:cubicBezTo>
                  <a:cubicBezTo>
                    <a:pt x="1714" y="1033"/>
                    <a:pt x="1704" y="1023"/>
                    <a:pt x="1692" y="1023"/>
                  </a:cubicBezTo>
                  <a:cubicBezTo>
                    <a:pt x="1505" y="1023"/>
                    <a:pt x="1505" y="1023"/>
                    <a:pt x="1505" y="1023"/>
                  </a:cubicBezTo>
                  <a:cubicBezTo>
                    <a:pt x="1501" y="1023"/>
                    <a:pt x="1497" y="1020"/>
                    <a:pt x="1497" y="1016"/>
                  </a:cubicBezTo>
                  <a:cubicBezTo>
                    <a:pt x="1497" y="1012"/>
                    <a:pt x="1501" y="1008"/>
                    <a:pt x="1505" y="1008"/>
                  </a:cubicBezTo>
                  <a:cubicBezTo>
                    <a:pt x="1711" y="1008"/>
                    <a:pt x="1711" y="1008"/>
                    <a:pt x="1711" y="1008"/>
                  </a:cubicBezTo>
                  <a:cubicBezTo>
                    <a:pt x="1723" y="1008"/>
                    <a:pt x="1732" y="999"/>
                    <a:pt x="1732" y="987"/>
                  </a:cubicBezTo>
                  <a:cubicBezTo>
                    <a:pt x="1732" y="975"/>
                    <a:pt x="1723" y="965"/>
                    <a:pt x="1711" y="965"/>
                  </a:cubicBezTo>
                  <a:cubicBezTo>
                    <a:pt x="1503" y="965"/>
                    <a:pt x="1503" y="965"/>
                    <a:pt x="1503" y="965"/>
                  </a:cubicBezTo>
                  <a:cubicBezTo>
                    <a:pt x="1499" y="965"/>
                    <a:pt x="1496" y="962"/>
                    <a:pt x="1496" y="958"/>
                  </a:cubicBezTo>
                  <a:cubicBezTo>
                    <a:pt x="1496" y="954"/>
                    <a:pt x="1499" y="950"/>
                    <a:pt x="1503" y="950"/>
                  </a:cubicBezTo>
                  <a:cubicBezTo>
                    <a:pt x="1696" y="950"/>
                    <a:pt x="1696" y="950"/>
                    <a:pt x="1696" y="950"/>
                  </a:cubicBezTo>
                  <a:cubicBezTo>
                    <a:pt x="1708" y="950"/>
                    <a:pt x="1718" y="941"/>
                    <a:pt x="1718" y="929"/>
                  </a:cubicBezTo>
                  <a:cubicBezTo>
                    <a:pt x="1718" y="917"/>
                    <a:pt x="1708" y="907"/>
                    <a:pt x="1696" y="907"/>
                  </a:cubicBezTo>
                  <a:cubicBezTo>
                    <a:pt x="1549" y="907"/>
                    <a:pt x="1549" y="907"/>
                    <a:pt x="1549" y="907"/>
                  </a:cubicBezTo>
                  <a:cubicBezTo>
                    <a:pt x="1545" y="907"/>
                    <a:pt x="1542" y="904"/>
                    <a:pt x="1542" y="900"/>
                  </a:cubicBezTo>
                  <a:cubicBezTo>
                    <a:pt x="1542" y="896"/>
                    <a:pt x="1545" y="893"/>
                    <a:pt x="1549" y="893"/>
                  </a:cubicBezTo>
                  <a:cubicBezTo>
                    <a:pt x="1681" y="893"/>
                    <a:pt x="1681" y="893"/>
                    <a:pt x="1681" y="893"/>
                  </a:cubicBezTo>
                  <a:cubicBezTo>
                    <a:pt x="1701" y="893"/>
                    <a:pt x="1717" y="877"/>
                    <a:pt x="1717" y="857"/>
                  </a:cubicBezTo>
                  <a:cubicBezTo>
                    <a:pt x="1717" y="837"/>
                    <a:pt x="1701" y="821"/>
                    <a:pt x="1681" y="821"/>
                  </a:cubicBezTo>
                  <a:cubicBezTo>
                    <a:pt x="1673" y="821"/>
                    <a:pt x="1673" y="821"/>
                    <a:pt x="1673" y="821"/>
                  </a:cubicBezTo>
                  <a:cubicBezTo>
                    <a:pt x="1669" y="821"/>
                    <a:pt x="1665" y="817"/>
                    <a:pt x="1665" y="813"/>
                  </a:cubicBezTo>
                  <a:cubicBezTo>
                    <a:pt x="1665" y="809"/>
                    <a:pt x="1669" y="806"/>
                    <a:pt x="1673" y="806"/>
                  </a:cubicBezTo>
                  <a:cubicBezTo>
                    <a:pt x="1682" y="806"/>
                    <a:pt x="1682" y="806"/>
                    <a:pt x="1682" y="806"/>
                  </a:cubicBezTo>
                  <a:cubicBezTo>
                    <a:pt x="1694" y="806"/>
                    <a:pt x="1703" y="796"/>
                    <a:pt x="1703" y="784"/>
                  </a:cubicBezTo>
                  <a:cubicBezTo>
                    <a:pt x="1703" y="772"/>
                    <a:pt x="1694" y="763"/>
                    <a:pt x="1682" y="763"/>
                  </a:cubicBezTo>
                  <a:cubicBezTo>
                    <a:pt x="1606" y="763"/>
                    <a:pt x="1606" y="763"/>
                    <a:pt x="1606" y="763"/>
                  </a:cubicBezTo>
                  <a:cubicBezTo>
                    <a:pt x="1594" y="763"/>
                    <a:pt x="1585" y="772"/>
                    <a:pt x="1585" y="784"/>
                  </a:cubicBezTo>
                  <a:cubicBezTo>
                    <a:pt x="1585" y="796"/>
                    <a:pt x="1594" y="806"/>
                    <a:pt x="1606" y="806"/>
                  </a:cubicBezTo>
                  <a:cubicBezTo>
                    <a:pt x="1623" y="806"/>
                    <a:pt x="1623" y="806"/>
                    <a:pt x="1623" y="806"/>
                  </a:cubicBezTo>
                  <a:cubicBezTo>
                    <a:pt x="1627" y="806"/>
                    <a:pt x="1630" y="809"/>
                    <a:pt x="1630" y="813"/>
                  </a:cubicBezTo>
                  <a:cubicBezTo>
                    <a:pt x="1630" y="817"/>
                    <a:pt x="1627" y="821"/>
                    <a:pt x="1623" y="821"/>
                  </a:cubicBezTo>
                  <a:cubicBezTo>
                    <a:pt x="1454" y="821"/>
                    <a:pt x="1454" y="821"/>
                    <a:pt x="1454" y="821"/>
                  </a:cubicBezTo>
                  <a:cubicBezTo>
                    <a:pt x="1450" y="821"/>
                    <a:pt x="1447" y="817"/>
                    <a:pt x="1447" y="813"/>
                  </a:cubicBezTo>
                  <a:cubicBezTo>
                    <a:pt x="1447" y="809"/>
                    <a:pt x="1450" y="806"/>
                    <a:pt x="1454" y="806"/>
                  </a:cubicBezTo>
                  <a:cubicBezTo>
                    <a:pt x="1548" y="806"/>
                    <a:pt x="1548" y="806"/>
                    <a:pt x="1548" y="806"/>
                  </a:cubicBezTo>
                  <a:cubicBezTo>
                    <a:pt x="1560" y="806"/>
                    <a:pt x="1570" y="796"/>
                    <a:pt x="1570" y="784"/>
                  </a:cubicBezTo>
                  <a:cubicBezTo>
                    <a:pt x="1570" y="772"/>
                    <a:pt x="1560" y="763"/>
                    <a:pt x="1548" y="763"/>
                  </a:cubicBezTo>
                  <a:cubicBezTo>
                    <a:pt x="1320" y="763"/>
                    <a:pt x="1320" y="763"/>
                    <a:pt x="1320" y="763"/>
                  </a:cubicBezTo>
                  <a:cubicBezTo>
                    <a:pt x="1316" y="763"/>
                    <a:pt x="1313" y="759"/>
                    <a:pt x="1313" y="755"/>
                  </a:cubicBezTo>
                  <a:cubicBezTo>
                    <a:pt x="1313" y="751"/>
                    <a:pt x="1316" y="748"/>
                    <a:pt x="1320" y="748"/>
                  </a:cubicBezTo>
                  <a:cubicBezTo>
                    <a:pt x="1453" y="748"/>
                    <a:pt x="1453" y="748"/>
                    <a:pt x="1453" y="748"/>
                  </a:cubicBezTo>
                  <a:cubicBezTo>
                    <a:pt x="1465" y="748"/>
                    <a:pt x="1475" y="738"/>
                    <a:pt x="1475" y="727"/>
                  </a:cubicBezTo>
                  <a:cubicBezTo>
                    <a:pt x="1475" y="715"/>
                    <a:pt x="1465" y="705"/>
                    <a:pt x="1453" y="705"/>
                  </a:cubicBezTo>
                  <a:cubicBezTo>
                    <a:pt x="1287" y="705"/>
                    <a:pt x="1287" y="705"/>
                    <a:pt x="1287" y="705"/>
                  </a:cubicBezTo>
                  <a:cubicBezTo>
                    <a:pt x="1283" y="705"/>
                    <a:pt x="1279" y="702"/>
                    <a:pt x="1279" y="698"/>
                  </a:cubicBezTo>
                  <a:cubicBezTo>
                    <a:pt x="1279" y="694"/>
                    <a:pt x="1283" y="690"/>
                    <a:pt x="1287" y="690"/>
                  </a:cubicBezTo>
                  <a:cubicBezTo>
                    <a:pt x="1435" y="690"/>
                    <a:pt x="1435" y="690"/>
                    <a:pt x="1435" y="690"/>
                  </a:cubicBezTo>
                  <a:cubicBezTo>
                    <a:pt x="1447" y="690"/>
                    <a:pt x="1457" y="681"/>
                    <a:pt x="1457" y="669"/>
                  </a:cubicBezTo>
                  <a:cubicBezTo>
                    <a:pt x="1457" y="657"/>
                    <a:pt x="1447" y="647"/>
                    <a:pt x="1435" y="647"/>
                  </a:cubicBezTo>
                  <a:cubicBezTo>
                    <a:pt x="1067" y="647"/>
                    <a:pt x="1067" y="647"/>
                    <a:pt x="1067" y="647"/>
                  </a:cubicBezTo>
                  <a:cubicBezTo>
                    <a:pt x="1063" y="647"/>
                    <a:pt x="1060" y="644"/>
                    <a:pt x="1060" y="640"/>
                  </a:cubicBezTo>
                  <a:cubicBezTo>
                    <a:pt x="1060" y="636"/>
                    <a:pt x="1063" y="633"/>
                    <a:pt x="1067" y="633"/>
                  </a:cubicBezTo>
                  <a:cubicBezTo>
                    <a:pt x="1525" y="633"/>
                    <a:pt x="1525" y="633"/>
                    <a:pt x="1525" y="633"/>
                  </a:cubicBezTo>
                  <a:cubicBezTo>
                    <a:pt x="1537" y="633"/>
                    <a:pt x="1547" y="623"/>
                    <a:pt x="1547" y="611"/>
                  </a:cubicBezTo>
                  <a:cubicBezTo>
                    <a:pt x="1547" y="599"/>
                    <a:pt x="1537" y="589"/>
                    <a:pt x="1525" y="589"/>
                  </a:cubicBezTo>
                  <a:cubicBezTo>
                    <a:pt x="1018" y="589"/>
                    <a:pt x="1018" y="589"/>
                    <a:pt x="1018" y="589"/>
                  </a:cubicBezTo>
                  <a:cubicBezTo>
                    <a:pt x="1014" y="589"/>
                    <a:pt x="1011" y="586"/>
                    <a:pt x="1011" y="582"/>
                  </a:cubicBezTo>
                  <a:cubicBezTo>
                    <a:pt x="1011" y="578"/>
                    <a:pt x="1014" y="575"/>
                    <a:pt x="1018" y="575"/>
                  </a:cubicBezTo>
                  <a:cubicBezTo>
                    <a:pt x="1527" y="575"/>
                    <a:pt x="1527" y="575"/>
                    <a:pt x="1527" y="575"/>
                  </a:cubicBezTo>
                  <a:cubicBezTo>
                    <a:pt x="1539" y="575"/>
                    <a:pt x="1549" y="565"/>
                    <a:pt x="1549" y="553"/>
                  </a:cubicBezTo>
                  <a:cubicBezTo>
                    <a:pt x="1549" y="541"/>
                    <a:pt x="1539" y="532"/>
                    <a:pt x="1527" y="532"/>
                  </a:cubicBezTo>
                  <a:cubicBezTo>
                    <a:pt x="1038" y="532"/>
                    <a:pt x="1038" y="532"/>
                    <a:pt x="1038" y="532"/>
                  </a:cubicBezTo>
                  <a:cubicBezTo>
                    <a:pt x="1034" y="532"/>
                    <a:pt x="1031" y="528"/>
                    <a:pt x="1031" y="524"/>
                  </a:cubicBezTo>
                  <a:cubicBezTo>
                    <a:pt x="1031" y="520"/>
                    <a:pt x="1034" y="517"/>
                    <a:pt x="1038" y="517"/>
                  </a:cubicBezTo>
                  <a:cubicBezTo>
                    <a:pt x="1552" y="517"/>
                    <a:pt x="1552" y="517"/>
                    <a:pt x="1552" y="517"/>
                  </a:cubicBezTo>
                  <a:cubicBezTo>
                    <a:pt x="1564" y="517"/>
                    <a:pt x="1573" y="507"/>
                    <a:pt x="1573" y="495"/>
                  </a:cubicBezTo>
                  <a:cubicBezTo>
                    <a:pt x="1573" y="483"/>
                    <a:pt x="1564" y="474"/>
                    <a:pt x="1552" y="474"/>
                  </a:cubicBezTo>
                  <a:cubicBezTo>
                    <a:pt x="1038" y="474"/>
                    <a:pt x="1038" y="474"/>
                    <a:pt x="1038" y="474"/>
                  </a:cubicBezTo>
                  <a:cubicBezTo>
                    <a:pt x="1034" y="474"/>
                    <a:pt x="1031" y="470"/>
                    <a:pt x="1031" y="466"/>
                  </a:cubicBezTo>
                  <a:cubicBezTo>
                    <a:pt x="1031" y="462"/>
                    <a:pt x="1034" y="459"/>
                    <a:pt x="1038" y="459"/>
                  </a:cubicBezTo>
                  <a:cubicBezTo>
                    <a:pt x="1591" y="459"/>
                    <a:pt x="1591" y="459"/>
                    <a:pt x="1591" y="459"/>
                  </a:cubicBezTo>
                  <a:cubicBezTo>
                    <a:pt x="1603" y="459"/>
                    <a:pt x="1612" y="449"/>
                    <a:pt x="1612" y="437"/>
                  </a:cubicBezTo>
                  <a:cubicBezTo>
                    <a:pt x="1612" y="426"/>
                    <a:pt x="1603" y="416"/>
                    <a:pt x="1591" y="416"/>
                  </a:cubicBezTo>
                  <a:cubicBezTo>
                    <a:pt x="854" y="416"/>
                    <a:pt x="854" y="416"/>
                    <a:pt x="854" y="416"/>
                  </a:cubicBezTo>
                  <a:cubicBezTo>
                    <a:pt x="850" y="416"/>
                    <a:pt x="847" y="413"/>
                    <a:pt x="847" y="409"/>
                  </a:cubicBezTo>
                  <a:cubicBezTo>
                    <a:pt x="847" y="405"/>
                    <a:pt x="850" y="401"/>
                    <a:pt x="854" y="401"/>
                  </a:cubicBezTo>
                  <a:cubicBezTo>
                    <a:pt x="1591" y="401"/>
                    <a:pt x="1591" y="401"/>
                    <a:pt x="1591" y="401"/>
                  </a:cubicBezTo>
                  <a:cubicBezTo>
                    <a:pt x="1603" y="401"/>
                    <a:pt x="1612" y="392"/>
                    <a:pt x="1612" y="380"/>
                  </a:cubicBezTo>
                  <a:cubicBezTo>
                    <a:pt x="1612" y="368"/>
                    <a:pt x="1603" y="358"/>
                    <a:pt x="1591" y="358"/>
                  </a:cubicBezTo>
                  <a:cubicBezTo>
                    <a:pt x="902" y="358"/>
                    <a:pt x="902" y="358"/>
                    <a:pt x="902" y="358"/>
                  </a:cubicBezTo>
                  <a:cubicBezTo>
                    <a:pt x="902" y="358"/>
                    <a:pt x="902" y="358"/>
                    <a:pt x="902" y="358"/>
                  </a:cubicBezTo>
                  <a:cubicBezTo>
                    <a:pt x="885" y="358"/>
                    <a:pt x="885" y="358"/>
                    <a:pt x="885" y="358"/>
                  </a:cubicBezTo>
                  <a:cubicBezTo>
                    <a:pt x="882" y="357"/>
                    <a:pt x="880" y="354"/>
                    <a:pt x="880" y="351"/>
                  </a:cubicBezTo>
                  <a:cubicBezTo>
                    <a:pt x="880" y="347"/>
                    <a:pt x="883" y="343"/>
                    <a:pt x="888" y="343"/>
                  </a:cubicBezTo>
                  <a:cubicBezTo>
                    <a:pt x="1553" y="343"/>
                    <a:pt x="1553" y="343"/>
                    <a:pt x="1553" y="343"/>
                  </a:cubicBezTo>
                  <a:cubicBezTo>
                    <a:pt x="1565" y="343"/>
                    <a:pt x="1574" y="334"/>
                    <a:pt x="1574" y="322"/>
                  </a:cubicBezTo>
                  <a:cubicBezTo>
                    <a:pt x="1574" y="310"/>
                    <a:pt x="1565" y="300"/>
                    <a:pt x="1553" y="300"/>
                  </a:cubicBezTo>
                  <a:cubicBezTo>
                    <a:pt x="940" y="300"/>
                    <a:pt x="940" y="300"/>
                    <a:pt x="940" y="300"/>
                  </a:cubicBezTo>
                  <a:cubicBezTo>
                    <a:pt x="936" y="300"/>
                    <a:pt x="932" y="297"/>
                    <a:pt x="932" y="293"/>
                  </a:cubicBezTo>
                  <a:cubicBezTo>
                    <a:pt x="932" y="289"/>
                    <a:pt x="936" y="286"/>
                    <a:pt x="940" y="286"/>
                  </a:cubicBezTo>
                  <a:cubicBezTo>
                    <a:pt x="1682" y="286"/>
                    <a:pt x="1682" y="286"/>
                    <a:pt x="1682" y="286"/>
                  </a:cubicBezTo>
                  <a:cubicBezTo>
                    <a:pt x="1694" y="286"/>
                    <a:pt x="1704" y="276"/>
                    <a:pt x="1704" y="264"/>
                  </a:cubicBezTo>
                  <a:cubicBezTo>
                    <a:pt x="1704" y="252"/>
                    <a:pt x="1694" y="242"/>
                    <a:pt x="1682" y="242"/>
                  </a:cubicBezTo>
                  <a:cubicBezTo>
                    <a:pt x="1144" y="242"/>
                    <a:pt x="1144" y="242"/>
                    <a:pt x="1144" y="242"/>
                  </a:cubicBezTo>
                  <a:cubicBezTo>
                    <a:pt x="1140" y="242"/>
                    <a:pt x="1136" y="239"/>
                    <a:pt x="1136" y="235"/>
                  </a:cubicBezTo>
                  <a:cubicBezTo>
                    <a:pt x="1136" y="231"/>
                    <a:pt x="1140" y="228"/>
                    <a:pt x="1144" y="228"/>
                  </a:cubicBezTo>
                  <a:cubicBezTo>
                    <a:pt x="1685" y="228"/>
                    <a:pt x="1685" y="228"/>
                    <a:pt x="1685" y="228"/>
                  </a:cubicBezTo>
                  <a:cubicBezTo>
                    <a:pt x="1697" y="228"/>
                    <a:pt x="1707" y="218"/>
                    <a:pt x="1707" y="206"/>
                  </a:cubicBezTo>
                  <a:cubicBezTo>
                    <a:pt x="1707" y="194"/>
                    <a:pt x="1697" y="185"/>
                    <a:pt x="1685" y="185"/>
                  </a:cubicBezTo>
                  <a:cubicBezTo>
                    <a:pt x="1074" y="185"/>
                    <a:pt x="1074" y="185"/>
                    <a:pt x="1074" y="185"/>
                  </a:cubicBezTo>
                  <a:cubicBezTo>
                    <a:pt x="1070" y="185"/>
                    <a:pt x="1067" y="181"/>
                    <a:pt x="1067" y="177"/>
                  </a:cubicBezTo>
                  <a:cubicBezTo>
                    <a:pt x="1067" y="173"/>
                    <a:pt x="1070" y="170"/>
                    <a:pt x="1074" y="170"/>
                  </a:cubicBezTo>
                  <a:cubicBezTo>
                    <a:pt x="1692" y="170"/>
                    <a:pt x="1692" y="170"/>
                    <a:pt x="1692" y="170"/>
                  </a:cubicBezTo>
                  <a:cubicBezTo>
                    <a:pt x="1704" y="170"/>
                    <a:pt x="1714" y="160"/>
                    <a:pt x="1714" y="148"/>
                  </a:cubicBezTo>
                  <a:cubicBezTo>
                    <a:pt x="1714" y="137"/>
                    <a:pt x="1704" y="127"/>
                    <a:pt x="1692" y="127"/>
                  </a:cubicBezTo>
                  <a:cubicBezTo>
                    <a:pt x="1224" y="127"/>
                    <a:pt x="1224" y="127"/>
                    <a:pt x="1224" y="127"/>
                  </a:cubicBezTo>
                  <a:cubicBezTo>
                    <a:pt x="1220" y="127"/>
                    <a:pt x="1217" y="124"/>
                    <a:pt x="1217" y="120"/>
                  </a:cubicBezTo>
                  <a:cubicBezTo>
                    <a:pt x="1217" y="115"/>
                    <a:pt x="1220" y="112"/>
                    <a:pt x="1224" y="112"/>
                  </a:cubicBezTo>
                  <a:cubicBezTo>
                    <a:pt x="1236" y="112"/>
                    <a:pt x="1236" y="112"/>
                    <a:pt x="1236" y="112"/>
                  </a:cubicBezTo>
                  <a:cubicBezTo>
                    <a:pt x="1248" y="112"/>
                    <a:pt x="1257" y="103"/>
                    <a:pt x="1257" y="91"/>
                  </a:cubicBezTo>
                  <a:cubicBezTo>
                    <a:pt x="1257" y="79"/>
                    <a:pt x="1248" y="69"/>
                    <a:pt x="1236" y="69"/>
                  </a:cubicBezTo>
                  <a:cubicBezTo>
                    <a:pt x="621" y="69"/>
                    <a:pt x="621" y="69"/>
                    <a:pt x="621" y="69"/>
                  </a:cubicBezTo>
                  <a:cubicBezTo>
                    <a:pt x="609" y="69"/>
                    <a:pt x="599" y="79"/>
                    <a:pt x="599" y="91"/>
                  </a:cubicBezTo>
                  <a:cubicBezTo>
                    <a:pt x="599" y="103"/>
                    <a:pt x="609" y="112"/>
                    <a:pt x="621" y="112"/>
                  </a:cubicBezTo>
                  <a:cubicBezTo>
                    <a:pt x="754" y="112"/>
                    <a:pt x="754" y="112"/>
                    <a:pt x="754" y="112"/>
                  </a:cubicBezTo>
                  <a:cubicBezTo>
                    <a:pt x="758" y="112"/>
                    <a:pt x="761" y="115"/>
                    <a:pt x="761" y="120"/>
                  </a:cubicBezTo>
                  <a:cubicBezTo>
                    <a:pt x="761" y="124"/>
                    <a:pt x="758" y="127"/>
                    <a:pt x="754" y="127"/>
                  </a:cubicBezTo>
                  <a:cubicBezTo>
                    <a:pt x="560" y="127"/>
                    <a:pt x="560" y="127"/>
                    <a:pt x="560" y="127"/>
                  </a:cubicBezTo>
                  <a:cubicBezTo>
                    <a:pt x="548" y="127"/>
                    <a:pt x="539" y="137"/>
                    <a:pt x="539" y="148"/>
                  </a:cubicBezTo>
                  <a:cubicBezTo>
                    <a:pt x="539" y="160"/>
                    <a:pt x="548" y="170"/>
                    <a:pt x="560" y="170"/>
                  </a:cubicBezTo>
                  <a:cubicBezTo>
                    <a:pt x="748" y="170"/>
                    <a:pt x="748" y="170"/>
                    <a:pt x="748" y="170"/>
                  </a:cubicBezTo>
                  <a:cubicBezTo>
                    <a:pt x="752" y="170"/>
                    <a:pt x="755" y="173"/>
                    <a:pt x="755" y="177"/>
                  </a:cubicBezTo>
                  <a:cubicBezTo>
                    <a:pt x="755" y="181"/>
                    <a:pt x="752" y="185"/>
                    <a:pt x="748" y="185"/>
                  </a:cubicBezTo>
                  <a:cubicBezTo>
                    <a:pt x="580" y="185"/>
                    <a:pt x="580" y="185"/>
                    <a:pt x="580" y="185"/>
                  </a:cubicBezTo>
                  <a:cubicBezTo>
                    <a:pt x="568" y="185"/>
                    <a:pt x="558" y="194"/>
                    <a:pt x="558" y="206"/>
                  </a:cubicBezTo>
                  <a:cubicBezTo>
                    <a:pt x="558" y="218"/>
                    <a:pt x="568" y="228"/>
                    <a:pt x="580" y="228"/>
                  </a:cubicBezTo>
                  <a:cubicBezTo>
                    <a:pt x="733" y="228"/>
                    <a:pt x="733" y="228"/>
                    <a:pt x="733" y="228"/>
                  </a:cubicBezTo>
                  <a:cubicBezTo>
                    <a:pt x="737" y="228"/>
                    <a:pt x="741" y="231"/>
                    <a:pt x="741" y="235"/>
                  </a:cubicBezTo>
                  <a:cubicBezTo>
                    <a:pt x="741" y="239"/>
                    <a:pt x="737" y="242"/>
                    <a:pt x="733" y="242"/>
                  </a:cubicBezTo>
                  <a:cubicBezTo>
                    <a:pt x="599" y="242"/>
                    <a:pt x="599" y="242"/>
                    <a:pt x="599" y="242"/>
                  </a:cubicBezTo>
                  <a:cubicBezTo>
                    <a:pt x="587" y="242"/>
                    <a:pt x="578" y="252"/>
                    <a:pt x="578" y="264"/>
                  </a:cubicBezTo>
                  <a:cubicBezTo>
                    <a:pt x="578" y="276"/>
                    <a:pt x="587" y="286"/>
                    <a:pt x="599" y="286"/>
                  </a:cubicBezTo>
                  <a:cubicBezTo>
                    <a:pt x="720" y="286"/>
                    <a:pt x="720" y="286"/>
                    <a:pt x="720" y="286"/>
                  </a:cubicBezTo>
                  <a:cubicBezTo>
                    <a:pt x="724" y="286"/>
                    <a:pt x="728" y="289"/>
                    <a:pt x="728" y="293"/>
                  </a:cubicBezTo>
                  <a:cubicBezTo>
                    <a:pt x="728" y="297"/>
                    <a:pt x="724" y="300"/>
                    <a:pt x="720" y="300"/>
                  </a:cubicBezTo>
                  <a:cubicBezTo>
                    <a:pt x="601" y="300"/>
                    <a:pt x="601" y="300"/>
                    <a:pt x="601" y="300"/>
                  </a:cubicBezTo>
                  <a:cubicBezTo>
                    <a:pt x="589" y="300"/>
                    <a:pt x="579" y="310"/>
                    <a:pt x="579" y="322"/>
                  </a:cubicBezTo>
                  <a:cubicBezTo>
                    <a:pt x="579" y="334"/>
                    <a:pt x="589" y="343"/>
                    <a:pt x="601" y="343"/>
                  </a:cubicBezTo>
                  <a:cubicBezTo>
                    <a:pt x="624" y="343"/>
                    <a:pt x="624" y="343"/>
                    <a:pt x="624" y="343"/>
                  </a:cubicBezTo>
                  <a:cubicBezTo>
                    <a:pt x="628" y="343"/>
                    <a:pt x="631" y="347"/>
                    <a:pt x="631" y="351"/>
                  </a:cubicBezTo>
                  <a:cubicBezTo>
                    <a:pt x="631" y="355"/>
                    <a:pt x="628" y="358"/>
                    <a:pt x="624" y="358"/>
                  </a:cubicBezTo>
                  <a:cubicBezTo>
                    <a:pt x="525" y="358"/>
                    <a:pt x="525" y="358"/>
                    <a:pt x="525" y="358"/>
                  </a:cubicBezTo>
                  <a:cubicBezTo>
                    <a:pt x="524" y="358"/>
                    <a:pt x="523" y="358"/>
                    <a:pt x="521" y="358"/>
                  </a:cubicBezTo>
                  <a:cubicBezTo>
                    <a:pt x="156" y="358"/>
                    <a:pt x="156" y="358"/>
                    <a:pt x="156" y="358"/>
                  </a:cubicBezTo>
                  <a:cubicBezTo>
                    <a:pt x="152" y="358"/>
                    <a:pt x="149" y="354"/>
                    <a:pt x="149" y="350"/>
                  </a:cubicBezTo>
                  <a:cubicBezTo>
                    <a:pt x="149" y="346"/>
                    <a:pt x="152" y="343"/>
                    <a:pt x="156" y="343"/>
                  </a:cubicBezTo>
                  <a:cubicBezTo>
                    <a:pt x="366" y="343"/>
                    <a:pt x="366" y="343"/>
                    <a:pt x="366" y="343"/>
                  </a:cubicBezTo>
                  <a:cubicBezTo>
                    <a:pt x="377" y="343"/>
                    <a:pt x="387" y="333"/>
                    <a:pt x="387" y="322"/>
                  </a:cubicBezTo>
                  <a:cubicBezTo>
                    <a:pt x="387" y="310"/>
                    <a:pt x="377" y="300"/>
                    <a:pt x="366" y="300"/>
                  </a:cubicBezTo>
                  <a:cubicBezTo>
                    <a:pt x="21" y="300"/>
                    <a:pt x="21" y="300"/>
                    <a:pt x="21" y="300"/>
                  </a:cubicBezTo>
                  <a:cubicBezTo>
                    <a:pt x="17" y="300"/>
                    <a:pt x="14" y="297"/>
                    <a:pt x="14" y="293"/>
                  </a:cubicBezTo>
                  <a:cubicBezTo>
                    <a:pt x="14" y="289"/>
                    <a:pt x="17" y="285"/>
                    <a:pt x="21" y="285"/>
                  </a:cubicBezTo>
                  <a:cubicBezTo>
                    <a:pt x="345" y="285"/>
                    <a:pt x="345" y="285"/>
                    <a:pt x="345" y="285"/>
                  </a:cubicBezTo>
                  <a:cubicBezTo>
                    <a:pt x="357" y="285"/>
                    <a:pt x="367" y="276"/>
                    <a:pt x="367" y="264"/>
                  </a:cubicBezTo>
                  <a:cubicBezTo>
                    <a:pt x="367" y="252"/>
                    <a:pt x="357" y="242"/>
                    <a:pt x="345" y="242"/>
                  </a:cubicBezTo>
                  <a:cubicBezTo>
                    <a:pt x="58" y="242"/>
                    <a:pt x="58" y="242"/>
                    <a:pt x="58" y="242"/>
                  </a:cubicBezTo>
                  <a:cubicBezTo>
                    <a:pt x="54" y="242"/>
                    <a:pt x="51" y="239"/>
                    <a:pt x="51" y="235"/>
                  </a:cubicBezTo>
                  <a:cubicBezTo>
                    <a:pt x="51" y="231"/>
                    <a:pt x="54" y="228"/>
                    <a:pt x="58" y="228"/>
                  </a:cubicBezTo>
                  <a:cubicBezTo>
                    <a:pt x="236" y="228"/>
                    <a:pt x="236" y="228"/>
                    <a:pt x="236" y="228"/>
                  </a:cubicBezTo>
                  <a:cubicBezTo>
                    <a:pt x="248" y="228"/>
                    <a:pt x="258" y="218"/>
                    <a:pt x="258" y="206"/>
                  </a:cubicBezTo>
                  <a:cubicBezTo>
                    <a:pt x="258" y="194"/>
                    <a:pt x="248" y="184"/>
                    <a:pt x="236" y="184"/>
                  </a:cubicBezTo>
                  <a:cubicBezTo>
                    <a:pt x="71" y="184"/>
                    <a:pt x="71" y="184"/>
                    <a:pt x="71" y="184"/>
                  </a:cubicBezTo>
                  <a:cubicBezTo>
                    <a:pt x="67" y="184"/>
                    <a:pt x="63" y="181"/>
                    <a:pt x="63" y="177"/>
                  </a:cubicBezTo>
                  <a:cubicBezTo>
                    <a:pt x="63" y="173"/>
                    <a:pt x="67" y="170"/>
                    <a:pt x="71" y="170"/>
                  </a:cubicBezTo>
                  <a:cubicBezTo>
                    <a:pt x="199" y="170"/>
                    <a:pt x="199" y="170"/>
                    <a:pt x="199" y="170"/>
                  </a:cubicBezTo>
                  <a:cubicBezTo>
                    <a:pt x="272" y="170"/>
                    <a:pt x="332" y="110"/>
                    <a:pt x="332" y="37"/>
                  </a:cubicBezTo>
                  <a:cubicBezTo>
                    <a:pt x="343" y="37"/>
                    <a:pt x="343" y="37"/>
                    <a:pt x="343" y="37"/>
                  </a:cubicBezTo>
                  <a:cubicBezTo>
                    <a:pt x="343" y="0"/>
                    <a:pt x="343" y="0"/>
                    <a:pt x="343" y="0"/>
                  </a:cubicBezTo>
                  <a:cubicBezTo>
                    <a:pt x="305" y="0"/>
                    <a:pt x="305" y="0"/>
                    <a:pt x="305" y="0"/>
                  </a:cubicBezTo>
                  <a:cubicBezTo>
                    <a:pt x="305" y="37"/>
                    <a:pt x="305" y="37"/>
                    <a:pt x="305" y="37"/>
                  </a:cubicBezTo>
                  <a:cubicBezTo>
                    <a:pt x="317" y="37"/>
                    <a:pt x="317" y="37"/>
                    <a:pt x="317" y="37"/>
                  </a:cubicBezTo>
                  <a:cubicBezTo>
                    <a:pt x="317" y="103"/>
                    <a:pt x="264" y="155"/>
                    <a:pt x="199" y="155"/>
                  </a:cubicBezTo>
                  <a:cubicBezTo>
                    <a:pt x="71" y="155"/>
                    <a:pt x="71" y="155"/>
                    <a:pt x="71" y="155"/>
                  </a:cubicBezTo>
                  <a:cubicBezTo>
                    <a:pt x="59" y="155"/>
                    <a:pt x="49" y="165"/>
                    <a:pt x="49" y="177"/>
                  </a:cubicBezTo>
                  <a:cubicBezTo>
                    <a:pt x="49" y="189"/>
                    <a:pt x="59" y="199"/>
                    <a:pt x="71" y="199"/>
                  </a:cubicBezTo>
                  <a:cubicBezTo>
                    <a:pt x="236" y="199"/>
                    <a:pt x="236" y="199"/>
                    <a:pt x="236" y="199"/>
                  </a:cubicBezTo>
                  <a:cubicBezTo>
                    <a:pt x="240" y="199"/>
                    <a:pt x="243" y="202"/>
                    <a:pt x="243" y="206"/>
                  </a:cubicBezTo>
                  <a:cubicBezTo>
                    <a:pt x="243" y="210"/>
                    <a:pt x="240" y="213"/>
                    <a:pt x="236" y="213"/>
                  </a:cubicBezTo>
                  <a:cubicBezTo>
                    <a:pt x="58" y="213"/>
                    <a:pt x="58" y="213"/>
                    <a:pt x="58" y="213"/>
                  </a:cubicBezTo>
                  <a:cubicBezTo>
                    <a:pt x="46" y="213"/>
                    <a:pt x="36" y="223"/>
                    <a:pt x="36" y="235"/>
                  </a:cubicBezTo>
                  <a:cubicBezTo>
                    <a:pt x="36" y="247"/>
                    <a:pt x="46" y="256"/>
                    <a:pt x="58" y="256"/>
                  </a:cubicBezTo>
                  <a:cubicBezTo>
                    <a:pt x="345" y="256"/>
                    <a:pt x="345" y="256"/>
                    <a:pt x="345" y="256"/>
                  </a:cubicBezTo>
                  <a:cubicBezTo>
                    <a:pt x="349" y="256"/>
                    <a:pt x="352" y="260"/>
                    <a:pt x="352" y="264"/>
                  </a:cubicBezTo>
                  <a:cubicBezTo>
                    <a:pt x="352" y="268"/>
                    <a:pt x="349" y="271"/>
                    <a:pt x="345" y="271"/>
                  </a:cubicBezTo>
                  <a:cubicBezTo>
                    <a:pt x="21" y="271"/>
                    <a:pt x="21" y="271"/>
                    <a:pt x="21" y="271"/>
                  </a:cubicBezTo>
                  <a:cubicBezTo>
                    <a:pt x="9" y="271"/>
                    <a:pt x="0" y="281"/>
                    <a:pt x="0" y="293"/>
                  </a:cubicBezTo>
                  <a:cubicBezTo>
                    <a:pt x="0" y="305"/>
                    <a:pt x="9" y="314"/>
                    <a:pt x="21" y="314"/>
                  </a:cubicBezTo>
                  <a:cubicBezTo>
                    <a:pt x="366" y="314"/>
                    <a:pt x="366" y="314"/>
                    <a:pt x="366" y="314"/>
                  </a:cubicBezTo>
                  <a:cubicBezTo>
                    <a:pt x="370" y="314"/>
                    <a:pt x="373" y="318"/>
                    <a:pt x="373" y="322"/>
                  </a:cubicBezTo>
                  <a:cubicBezTo>
                    <a:pt x="373" y="326"/>
                    <a:pt x="370" y="329"/>
                    <a:pt x="366" y="329"/>
                  </a:cubicBezTo>
                  <a:cubicBezTo>
                    <a:pt x="156" y="329"/>
                    <a:pt x="156" y="329"/>
                    <a:pt x="156" y="329"/>
                  </a:cubicBezTo>
                  <a:cubicBezTo>
                    <a:pt x="144" y="329"/>
                    <a:pt x="134" y="339"/>
                    <a:pt x="134" y="350"/>
                  </a:cubicBezTo>
                  <a:cubicBezTo>
                    <a:pt x="134" y="362"/>
                    <a:pt x="144" y="372"/>
                    <a:pt x="156" y="372"/>
                  </a:cubicBezTo>
                  <a:cubicBezTo>
                    <a:pt x="496" y="372"/>
                    <a:pt x="496" y="372"/>
                    <a:pt x="496" y="372"/>
                  </a:cubicBezTo>
                  <a:cubicBezTo>
                    <a:pt x="496" y="372"/>
                    <a:pt x="496" y="372"/>
                    <a:pt x="496" y="372"/>
                  </a:cubicBezTo>
                  <a:cubicBezTo>
                    <a:pt x="524" y="372"/>
                    <a:pt x="524" y="372"/>
                    <a:pt x="524" y="372"/>
                  </a:cubicBezTo>
                  <a:cubicBezTo>
                    <a:pt x="527" y="373"/>
                    <a:pt x="529" y="376"/>
                    <a:pt x="529" y="379"/>
                  </a:cubicBezTo>
                  <a:cubicBezTo>
                    <a:pt x="529" y="383"/>
                    <a:pt x="525" y="387"/>
                    <a:pt x="521" y="387"/>
                  </a:cubicBezTo>
                  <a:cubicBezTo>
                    <a:pt x="163" y="387"/>
                    <a:pt x="163" y="387"/>
                    <a:pt x="163" y="387"/>
                  </a:cubicBezTo>
                  <a:cubicBezTo>
                    <a:pt x="151" y="387"/>
                    <a:pt x="141" y="396"/>
                    <a:pt x="141" y="408"/>
                  </a:cubicBezTo>
                  <a:cubicBezTo>
                    <a:pt x="141" y="420"/>
                    <a:pt x="151" y="430"/>
                    <a:pt x="163" y="430"/>
                  </a:cubicBezTo>
                  <a:cubicBezTo>
                    <a:pt x="517" y="430"/>
                    <a:pt x="517" y="430"/>
                    <a:pt x="517" y="430"/>
                  </a:cubicBezTo>
                  <a:cubicBezTo>
                    <a:pt x="521" y="430"/>
                    <a:pt x="524" y="433"/>
                    <a:pt x="524" y="437"/>
                  </a:cubicBezTo>
                  <a:cubicBezTo>
                    <a:pt x="524" y="441"/>
                    <a:pt x="521" y="444"/>
                    <a:pt x="517" y="444"/>
                  </a:cubicBezTo>
                  <a:cubicBezTo>
                    <a:pt x="179" y="444"/>
                    <a:pt x="179" y="444"/>
                    <a:pt x="179" y="444"/>
                  </a:cubicBezTo>
                  <a:cubicBezTo>
                    <a:pt x="167" y="444"/>
                    <a:pt x="157" y="454"/>
                    <a:pt x="157" y="466"/>
                  </a:cubicBezTo>
                  <a:cubicBezTo>
                    <a:pt x="157" y="478"/>
                    <a:pt x="167" y="488"/>
                    <a:pt x="179" y="488"/>
                  </a:cubicBezTo>
                  <a:cubicBezTo>
                    <a:pt x="432" y="488"/>
                    <a:pt x="432" y="488"/>
                    <a:pt x="432" y="488"/>
                  </a:cubicBezTo>
                  <a:cubicBezTo>
                    <a:pt x="436" y="488"/>
                    <a:pt x="439" y="491"/>
                    <a:pt x="439" y="495"/>
                  </a:cubicBezTo>
                  <a:cubicBezTo>
                    <a:pt x="439" y="499"/>
                    <a:pt x="436" y="502"/>
                    <a:pt x="432" y="502"/>
                  </a:cubicBezTo>
                  <a:cubicBezTo>
                    <a:pt x="161" y="502"/>
                    <a:pt x="161" y="502"/>
                    <a:pt x="161" y="502"/>
                  </a:cubicBezTo>
                  <a:cubicBezTo>
                    <a:pt x="149" y="502"/>
                    <a:pt x="139" y="512"/>
                    <a:pt x="139" y="524"/>
                  </a:cubicBezTo>
                  <a:cubicBezTo>
                    <a:pt x="139" y="536"/>
                    <a:pt x="149" y="545"/>
                    <a:pt x="161" y="545"/>
                  </a:cubicBezTo>
                  <a:cubicBezTo>
                    <a:pt x="380" y="545"/>
                    <a:pt x="380" y="545"/>
                    <a:pt x="380" y="545"/>
                  </a:cubicBezTo>
                  <a:cubicBezTo>
                    <a:pt x="384" y="545"/>
                    <a:pt x="387" y="549"/>
                    <a:pt x="387" y="553"/>
                  </a:cubicBezTo>
                  <a:cubicBezTo>
                    <a:pt x="387" y="557"/>
                    <a:pt x="384" y="560"/>
                    <a:pt x="380" y="560"/>
                  </a:cubicBezTo>
                  <a:cubicBezTo>
                    <a:pt x="189" y="560"/>
                    <a:pt x="189" y="560"/>
                    <a:pt x="189" y="560"/>
                  </a:cubicBezTo>
                  <a:cubicBezTo>
                    <a:pt x="177" y="560"/>
                    <a:pt x="167" y="570"/>
                    <a:pt x="167" y="582"/>
                  </a:cubicBezTo>
                  <a:cubicBezTo>
                    <a:pt x="167" y="594"/>
                    <a:pt x="177" y="603"/>
                    <a:pt x="189" y="603"/>
                  </a:cubicBezTo>
                  <a:cubicBezTo>
                    <a:pt x="265" y="603"/>
                    <a:pt x="265" y="603"/>
                    <a:pt x="265" y="603"/>
                  </a:cubicBezTo>
                  <a:cubicBezTo>
                    <a:pt x="269" y="603"/>
                    <a:pt x="273" y="607"/>
                    <a:pt x="273" y="611"/>
                  </a:cubicBezTo>
                  <a:cubicBezTo>
                    <a:pt x="273" y="615"/>
                    <a:pt x="269" y="618"/>
                    <a:pt x="265" y="618"/>
                  </a:cubicBezTo>
                  <a:cubicBezTo>
                    <a:pt x="236" y="618"/>
                    <a:pt x="236" y="618"/>
                    <a:pt x="236" y="618"/>
                  </a:cubicBezTo>
                  <a:cubicBezTo>
                    <a:pt x="224" y="618"/>
                    <a:pt x="214" y="628"/>
                    <a:pt x="214" y="640"/>
                  </a:cubicBezTo>
                  <a:cubicBezTo>
                    <a:pt x="214" y="651"/>
                    <a:pt x="224" y="661"/>
                    <a:pt x="236" y="661"/>
                  </a:cubicBezTo>
                  <a:cubicBezTo>
                    <a:pt x="275" y="661"/>
                    <a:pt x="275" y="661"/>
                    <a:pt x="275" y="661"/>
                  </a:cubicBezTo>
                  <a:cubicBezTo>
                    <a:pt x="279" y="661"/>
                    <a:pt x="282" y="664"/>
                    <a:pt x="282" y="668"/>
                  </a:cubicBezTo>
                  <a:cubicBezTo>
                    <a:pt x="282" y="672"/>
                    <a:pt x="279" y="676"/>
                    <a:pt x="275" y="676"/>
                  </a:cubicBezTo>
                  <a:cubicBezTo>
                    <a:pt x="272" y="676"/>
                    <a:pt x="272" y="676"/>
                    <a:pt x="272" y="676"/>
                  </a:cubicBezTo>
                  <a:cubicBezTo>
                    <a:pt x="260" y="676"/>
                    <a:pt x="251" y="685"/>
                    <a:pt x="251" y="697"/>
                  </a:cubicBezTo>
                  <a:cubicBezTo>
                    <a:pt x="251" y="709"/>
                    <a:pt x="260" y="719"/>
                    <a:pt x="272" y="719"/>
                  </a:cubicBezTo>
                  <a:cubicBezTo>
                    <a:pt x="352" y="719"/>
                    <a:pt x="352" y="719"/>
                    <a:pt x="352" y="719"/>
                  </a:cubicBezTo>
                  <a:cubicBezTo>
                    <a:pt x="356" y="719"/>
                    <a:pt x="359" y="722"/>
                    <a:pt x="359" y="726"/>
                  </a:cubicBezTo>
                  <a:cubicBezTo>
                    <a:pt x="359" y="730"/>
                    <a:pt x="356" y="734"/>
                    <a:pt x="352" y="734"/>
                  </a:cubicBezTo>
                  <a:cubicBezTo>
                    <a:pt x="336" y="734"/>
                    <a:pt x="336" y="734"/>
                    <a:pt x="336" y="734"/>
                  </a:cubicBezTo>
                  <a:cubicBezTo>
                    <a:pt x="324" y="734"/>
                    <a:pt x="315" y="743"/>
                    <a:pt x="315" y="755"/>
                  </a:cubicBezTo>
                  <a:cubicBezTo>
                    <a:pt x="315" y="767"/>
                    <a:pt x="324" y="777"/>
                    <a:pt x="336" y="777"/>
                  </a:cubicBezTo>
                  <a:cubicBezTo>
                    <a:pt x="529" y="777"/>
                    <a:pt x="529" y="777"/>
                    <a:pt x="529" y="777"/>
                  </a:cubicBezTo>
                  <a:cubicBezTo>
                    <a:pt x="533" y="777"/>
                    <a:pt x="536" y="780"/>
                    <a:pt x="536" y="784"/>
                  </a:cubicBezTo>
                  <a:cubicBezTo>
                    <a:pt x="536" y="788"/>
                    <a:pt x="533" y="791"/>
                    <a:pt x="529" y="791"/>
                  </a:cubicBezTo>
                  <a:cubicBezTo>
                    <a:pt x="376" y="791"/>
                    <a:pt x="376" y="791"/>
                    <a:pt x="376" y="791"/>
                  </a:cubicBezTo>
                  <a:cubicBezTo>
                    <a:pt x="364" y="791"/>
                    <a:pt x="355" y="801"/>
                    <a:pt x="355" y="813"/>
                  </a:cubicBezTo>
                  <a:cubicBezTo>
                    <a:pt x="355" y="825"/>
                    <a:pt x="364" y="835"/>
                    <a:pt x="376" y="835"/>
                  </a:cubicBezTo>
                  <a:cubicBezTo>
                    <a:pt x="606" y="835"/>
                    <a:pt x="606" y="835"/>
                    <a:pt x="606" y="835"/>
                  </a:cubicBezTo>
                  <a:cubicBezTo>
                    <a:pt x="610" y="835"/>
                    <a:pt x="614" y="838"/>
                    <a:pt x="614" y="842"/>
                  </a:cubicBezTo>
                  <a:cubicBezTo>
                    <a:pt x="614" y="846"/>
                    <a:pt x="610" y="849"/>
                    <a:pt x="606" y="849"/>
                  </a:cubicBezTo>
                  <a:cubicBezTo>
                    <a:pt x="416" y="849"/>
                    <a:pt x="416" y="849"/>
                    <a:pt x="416" y="849"/>
                  </a:cubicBezTo>
                  <a:cubicBezTo>
                    <a:pt x="404" y="849"/>
                    <a:pt x="395" y="859"/>
                    <a:pt x="395" y="871"/>
                  </a:cubicBezTo>
                  <a:cubicBezTo>
                    <a:pt x="395" y="883"/>
                    <a:pt x="404" y="892"/>
                    <a:pt x="416" y="892"/>
                  </a:cubicBezTo>
                  <a:cubicBezTo>
                    <a:pt x="592" y="892"/>
                    <a:pt x="592" y="892"/>
                    <a:pt x="592" y="892"/>
                  </a:cubicBezTo>
                  <a:cubicBezTo>
                    <a:pt x="596" y="892"/>
                    <a:pt x="599" y="896"/>
                    <a:pt x="599" y="900"/>
                  </a:cubicBezTo>
                  <a:cubicBezTo>
                    <a:pt x="599" y="904"/>
                    <a:pt x="596" y="907"/>
                    <a:pt x="592" y="907"/>
                  </a:cubicBezTo>
                  <a:cubicBezTo>
                    <a:pt x="446" y="907"/>
                    <a:pt x="446" y="907"/>
                    <a:pt x="446" y="907"/>
                  </a:cubicBezTo>
                  <a:cubicBezTo>
                    <a:pt x="434" y="907"/>
                    <a:pt x="424" y="917"/>
                    <a:pt x="424" y="929"/>
                  </a:cubicBezTo>
                  <a:cubicBezTo>
                    <a:pt x="424" y="940"/>
                    <a:pt x="434" y="950"/>
                    <a:pt x="446" y="950"/>
                  </a:cubicBezTo>
                  <a:cubicBezTo>
                    <a:pt x="550" y="950"/>
                    <a:pt x="550" y="950"/>
                    <a:pt x="550" y="950"/>
                  </a:cubicBezTo>
                  <a:cubicBezTo>
                    <a:pt x="554" y="950"/>
                    <a:pt x="557" y="953"/>
                    <a:pt x="557" y="957"/>
                  </a:cubicBezTo>
                  <a:cubicBezTo>
                    <a:pt x="557" y="961"/>
                    <a:pt x="554" y="965"/>
                    <a:pt x="550" y="965"/>
                  </a:cubicBezTo>
                  <a:cubicBezTo>
                    <a:pt x="437" y="965"/>
                    <a:pt x="437" y="965"/>
                    <a:pt x="437" y="965"/>
                  </a:cubicBezTo>
                  <a:cubicBezTo>
                    <a:pt x="425" y="965"/>
                    <a:pt x="416" y="974"/>
                    <a:pt x="416" y="986"/>
                  </a:cubicBezTo>
                  <a:cubicBezTo>
                    <a:pt x="416" y="998"/>
                    <a:pt x="425" y="1008"/>
                    <a:pt x="437" y="1008"/>
                  </a:cubicBezTo>
                  <a:cubicBezTo>
                    <a:pt x="494" y="1008"/>
                    <a:pt x="494" y="1008"/>
                    <a:pt x="494" y="1008"/>
                  </a:cubicBezTo>
                  <a:cubicBezTo>
                    <a:pt x="498" y="1008"/>
                    <a:pt x="502" y="1011"/>
                    <a:pt x="502" y="1015"/>
                  </a:cubicBezTo>
                  <a:cubicBezTo>
                    <a:pt x="502" y="1019"/>
                    <a:pt x="498" y="1023"/>
                    <a:pt x="494" y="1023"/>
                  </a:cubicBezTo>
                  <a:cubicBezTo>
                    <a:pt x="443" y="1023"/>
                    <a:pt x="443" y="1023"/>
                    <a:pt x="443" y="1023"/>
                  </a:cubicBezTo>
                  <a:cubicBezTo>
                    <a:pt x="431" y="1023"/>
                    <a:pt x="421" y="1032"/>
                    <a:pt x="421" y="1044"/>
                  </a:cubicBezTo>
                  <a:cubicBezTo>
                    <a:pt x="421" y="1056"/>
                    <a:pt x="431" y="1066"/>
                    <a:pt x="443" y="1066"/>
                  </a:cubicBezTo>
                  <a:cubicBezTo>
                    <a:pt x="471" y="1066"/>
                    <a:pt x="471" y="1066"/>
                    <a:pt x="471" y="1066"/>
                  </a:cubicBezTo>
                  <a:cubicBezTo>
                    <a:pt x="475" y="1066"/>
                    <a:pt x="478" y="1069"/>
                    <a:pt x="478" y="1073"/>
                  </a:cubicBezTo>
                  <a:cubicBezTo>
                    <a:pt x="478" y="1077"/>
                    <a:pt x="475" y="1080"/>
                    <a:pt x="471" y="1080"/>
                  </a:cubicBezTo>
                  <a:cubicBezTo>
                    <a:pt x="443" y="1080"/>
                    <a:pt x="443" y="1080"/>
                    <a:pt x="443" y="1080"/>
                  </a:cubicBezTo>
                  <a:cubicBezTo>
                    <a:pt x="431" y="1080"/>
                    <a:pt x="421" y="1090"/>
                    <a:pt x="421" y="1102"/>
                  </a:cubicBezTo>
                  <a:cubicBezTo>
                    <a:pt x="421" y="1114"/>
                    <a:pt x="431" y="1124"/>
                    <a:pt x="443" y="1124"/>
                  </a:cubicBezTo>
                  <a:cubicBezTo>
                    <a:pt x="461" y="1124"/>
                    <a:pt x="461" y="1124"/>
                    <a:pt x="461" y="1124"/>
                  </a:cubicBezTo>
                  <a:cubicBezTo>
                    <a:pt x="1016" y="1124"/>
                    <a:pt x="1016" y="1124"/>
                    <a:pt x="1016" y="1124"/>
                  </a:cubicBezTo>
                  <a:cubicBezTo>
                    <a:pt x="1036" y="1124"/>
                    <a:pt x="1052" y="1107"/>
                    <a:pt x="1052" y="1088"/>
                  </a:cubicBezTo>
                  <a:cubicBezTo>
                    <a:pt x="1052" y="1068"/>
                    <a:pt x="1036" y="1051"/>
                    <a:pt x="1016" y="1051"/>
                  </a:cubicBezTo>
                  <a:cubicBezTo>
                    <a:pt x="975" y="1051"/>
                    <a:pt x="975" y="1051"/>
                    <a:pt x="975" y="1051"/>
                  </a:cubicBezTo>
                  <a:cubicBezTo>
                    <a:pt x="963" y="1051"/>
                    <a:pt x="954" y="1042"/>
                    <a:pt x="954" y="1030"/>
                  </a:cubicBezTo>
                  <a:cubicBezTo>
                    <a:pt x="954" y="1018"/>
                    <a:pt x="963" y="1008"/>
                    <a:pt x="975" y="1008"/>
                  </a:cubicBezTo>
                  <a:cubicBezTo>
                    <a:pt x="978" y="1008"/>
                    <a:pt x="978" y="1008"/>
                    <a:pt x="978" y="1008"/>
                  </a:cubicBezTo>
                  <a:cubicBezTo>
                    <a:pt x="990" y="1008"/>
                    <a:pt x="999" y="998"/>
                    <a:pt x="999" y="986"/>
                  </a:cubicBezTo>
                  <a:cubicBezTo>
                    <a:pt x="999" y="974"/>
                    <a:pt x="990" y="965"/>
                    <a:pt x="978" y="965"/>
                  </a:cubicBezTo>
                  <a:cubicBezTo>
                    <a:pt x="940" y="965"/>
                    <a:pt x="940" y="965"/>
                    <a:pt x="940" y="965"/>
                  </a:cubicBezTo>
                  <a:cubicBezTo>
                    <a:pt x="936" y="965"/>
                    <a:pt x="933" y="961"/>
                    <a:pt x="933" y="957"/>
                  </a:cubicBezTo>
                  <a:cubicBezTo>
                    <a:pt x="933" y="953"/>
                    <a:pt x="936" y="950"/>
                    <a:pt x="940" y="950"/>
                  </a:cubicBezTo>
                  <a:cubicBezTo>
                    <a:pt x="1016" y="950"/>
                    <a:pt x="1016" y="950"/>
                    <a:pt x="1016" y="950"/>
                  </a:cubicBezTo>
                  <a:cubicBezTo>
                    <a:pt x="1028" y="950"/>
                    <a:pt x="1038" y="940"/>
                    <a:pt x="1038" y="929"/>
                  </a:cubicBezTo>
                  <a:cubicBezTo>
                    <a:pt x="1038" y="917"/>
                    <a:pt x="1028" y="907"/>
                    <a:pt x="1016" y="907"/>
                  </a:cubicBezTo>
                  <a:cubicBezTo>
                    <a:pt x="919" y="907"/>
                    <a:pt x="919" y="907"/>
                    <a:pt x="919" y="907"/>
                  </a:cubicBezTo>
                  <a:cubicBezTo>
                    <a:pt x="915" y="907"/>
                    <a:pt x="911" y="904"/>
                    <a:pt x="911" y="900"/>
                  </a:cubicBezTo>
                  <a:cubicBezTo>
                    <a:pt x="911" y="896"/>
                    <a:pt x="915" y="892"/>
                    <a:pt x="919" y="892"/>
                  </a:cubicBezTo>
                  <a:cubicBezTo>
                    <a:pt x="1053" y="892"/>
                    <a:pt x="1053" y="892"/>
                    <a:pt x="1053" y="892"/>
                  </a:cubicBezTo>
                  <a:cubicBezTo>
                    <a:pt x="1065" y="892"/>
                    <a:pt x="1074" y="883"/>
                    <a:pt x="1074" y="871"/>
                  </a:cubicBezTo>
                  <a:cubicBezTo>
                    <a:pt x="1074" y="859"/>
                    <a:pt x="1065" y="849"/>
                    <a:pt x="1053" y="849"/>
                  </a:cubicBezTo>
                  <a:cubicBezTo>
                    <a:pt x="913" y="849"/>
                    <a:pt x="913" y="849"/>
                    <a:pt x="913" y="849"/>
                  </a:cubicBezTo>
                  <a:cubicBezTo>
                    <a:pt x="909" y="849"/>
                    <a:pt x="906" y="846"/>
                    <a:pt x="906" y="842"/>
                  </a:cubicBezTo>
                  <a:cubicBezTo>
                    <a:pt x="906" y="838"/>
                    <a:pt x="909" y="835"/>
                    <a:pt x="913" y="835"/>
                  </a:cubicBezTo>
                  <a:cubicBezTo>
                    <a:pt x="1048" y="835"/>
                    <a:pt x="1048" y="835"/>
                    <a:pt x="1048" y="835"/>
                  </a:cubicBezTo>
                  <a:cubicBezTo>
                    <a:pt x="1060" y="835"/>
                    <a:pt x="1070" y="825"/>
                    <a:pt x="1070" y="813"/>
                  </a:cubicBezTo>
                  <a:cubicBezTo>
                    <a:pt x="1070" y="801"/>
                    <a:pt x="1060" y="791"/>
                    <a:pt x="1048" y="791"/>
                  </a:cubicBezTo>
                  <a:cubicBezTo>
                    <a:pt x="904" y="791"/>
                    <a:pt x="904" y="791"/>
                    <a:pt x="904" y="791"/>
                  </a:cubicBezTo>
                  <a:cubicBezTo>
                    <a:pt x="900" y="791"/>
                    <a:pt x="897" y="788"/>
                    <a:pt x="897" y="784"/>
                  </a:cubicBezTo>
                  <a:cubicBezTo>
                    <a:pt x="897" y="780"/>
                    <a:pt x="900" y="777"/>
                    <a:pt x="904" y="777"/>
                  </a:cubicBezTo>
                  <a:cubicBezTo>
                    <a:pt x="1103" y="777"/>
                    <a:pt x="1103" y="777"/>
                    <a:pt x="1103" y="777"/>
                  </a:cubicBezTo>
                  <a:cubicBezTo>
                    <a:pt x="1115" y="777"/>
                    <a:pt x="1124" y="767"/>
                    <a:pt x="1124" y="755"/>
                  </a:cubicBezTo>
                  <a:cubicBezTo>
                    <a:pt x="1124" y="743"/>
                    <a:pt x="1115" y="734"/>
                    <a:pt x="1103" y="734"/>
                  </a:cubicBezTo>
                  <a:cubicBezTo>
                    <a:pt x="790" y="734"/>
                    <a:pt x="790" y="734"/>
                    <a:pt x="790" y="734"/>
                  </a:cubicBezTo>
                  <a:cubicBezTo>
                    <a:pt x="786" y="734"/>
                    <a:pt x="783" y="730"/>
                    <a:pt x="783" y="726"/>
                  </a:cubicBezTo>
                  <a:cubicBezTo>
                    <a:pt x="783" y="722"/>
                    <a:pt x="786" y="719"/>
                    <a:pt x="790" y="719"/>
                  </a:cubicBezTo>
                  <a:cubicBezTo>
                    <a:pt x="1045" y="719"/>
                    <a:pt x="1045" y="719"/>
                    <a:pt x="1045" y="719"/>
                  </a:cubicBezTo>
                  <a:cubicBezTo>
                    <a:pt x="1057" y="719"/>
                    <a:pt x="1067" y="709"/>
                    <a:pt x="1067" y="697"/>
                  </a:cubicBezTo>
                  <a:cubicBezTo>
                    <a:pt x="1067" y="685"/>
                    <a:pt x="1057" y="676"/>
                    <a:pt x="1045" y="676"/>
                  </a:cubicBezTo>
                  <a:cubicBezTo>
                    <a:pt x="762" y="676"/>
                    <a:pt x="762" y="676"/>
                    <a:pt x="762" y="676"/>
                  </a:cubicBezTo>
                  <a:cubicBezTo>
                    <a:pt x="758" y="676"/>
                    <a:pt x="755" y="672"/>
                    <a:pt x="755" y="668"/>
                  </a:cubicBezTo>
                  <a:cubicBezTo>
                    <a:pt x="755" y="664"/>
                    <a:pt x="758" y="661"/>
                    <a:pt x="762" y="661"/>
                  </a:cubicBezTo>
                  <a:cubicBezTo>
                    <a:pt x="1010" y="661"/>
                    <a:pt x="1010" y="661"/>
                    <a:pt x="1010" y="661"/>
                  </a:cubicBezTo>
                  <a:cubicBezTo>
                    <a:pt x="1022" y="661"/>
                    <a:pt x="1031" y="651"/>
                    <a:pt x="1031" y="640"/>
                  </a:cubicBezTo>
                  <a:cubicBezTo>
                    <a:pt x="1031" y="628"/>
                    <a:pt x="1022" y="618"/>
                    <a:pt x="1010" y="618"/>
                  </a:cubicBezTo>
                  <a:cubicBezTo>
                    <a:pt x="804" y="618"/>
                    <a:pt x="804" y="618"/>
                    <a:pt x="804" y="618"/>
                  </a:cubicBezTo>
                  <a:cubicBezTo>
                    <a:pt x="800" y="618"/>
                    <a:pt x="797" y="615"/>
                    <a:pt x="797" y="611"/>
                  </a:cubicBezTo>
                  <a:cubicBezTo>
                    <a:pt x="797" y="607"/>
                    <a:pt x="800" y="603"/>
                    <a:pt x="804" y="603"/>
                  </a:cubicBezTo>
                  <a:cubicBezTo>
                    <a:pt x="859" y="603"/>
                    <a:pt x="859" y="603"/>
                    <a:pt x="859" y="603"/>
                  </a:cubicBezTo>
                  <a:cubicBezTo>
                    <a:pt x="871" y="603"/>
                    <a:pt x="880" y="594"/>
                    <a:pt x="880" y="582"/>
                  </a:cubicBezTo>
                  <a:cubicBezTo>
                    <a:pt x="880" y="570"/>
                    <a:pt x="871" y="560"/>
                    <a:pt x="859" y="560"/>
                  </a:cubicBezTo>
                  <a:cubicBezTo>
                    <a:pt x="804" y="560"/>
                    <a:pt x="804" y="560"/>
                    <a:pt x="804" y="560"/>
                  </a:cubicBezTo>
                  <a:cubicBezTo>
                    <a:pt x="800" y="560"/>
                    <a:pt x="797" y="557"/>
                    <a:pt x="797" y="553"/>
                  </a:cubicBezTo>
                  <a:cubicBezTo>
                    <a:pt x="797" y="549"/>
                    <a:pt x="800" y="545"/>
                    <a:pt x="804" y="545"/>
                  </a:cubicBezTo>
                  <a:cubicBezTo>
                    <a:pt x="971" y="545"/>
                    <a:pt x="971" y="545"/>
                    <a:pt x="971" y="545"/>
                  </a:cubicBezTo>
                  <a:cubicBezTo>
                    <a:pt x="983" y="545"/>
                    <a:pt x="993" y="536"/>
                    <a:pt x="993" y="524"/>
                  </a:cubicBezTo>
                  <a:cubicBezTo>
                    <a:pt x="993" y="512"/>
                    <a:pt x="983" y="502"/>
                    <a:pt x="971" y="502"/>
                  </a:cubicBezTo>
                  <a:cubicBezTo>
                    <a:pt x="845" y="502"/>
                    <a:pt x="845" y="502"/>
                    <a:pt x="845" y="502"/>
                  </a:cubicBezTo>
                  <a:cubicBezTo>
                    <a:pt x="841" y="502"/>
                    <a:pt x="838" y="499"/>
                    <a:pt x="838" y="495"/>
                  </a:cubicBezTo>
                  <a:cubicBezTo>
                    <a:pt x="838" y="491"/>
                    <a:pt x="841" y="488"/>
                    <a:pt x="845" y="488"/>
                  </a:cubicBezTo>
                  <a:cubicBezTo>
                    <a:pt x="969" y="488"/>
                    <a:pt x="969" y="488"/>
                    <a:pt x="969" y="488"/>
                  </a:cubicBezTo>
                  <a:cubicBezTo>
                    <a:pt x="981" y="488"/>
                    <a:pt x="990" y="478"/>
                    <a:pt x="990" y="466"/>
                  </a:cubicBezTo>
                  <a:cubicBezTo>
                    <a:pt x="990" y="454"/>
                    <a:pt x="981" y="444"/>
                    <a:pt x="969" y="444"/>
                  </a:cubicBezTo>
                  <a:cubicBezTo>
                    <a:pt x="767" y="444"/>
                    <a:pt x="767" y="444"/>
                    <a:pt x="767" y="444"/>
                  </a:cubicBezTo>
                  <a:cubicBezTo>
                    <a:pt x="763" y="444"/>
                    <a:pt x="760" y="441"/>
                    <a:pt x="760" y="437"/>
                  </a:cubicBezTo>
                  <a:cubicBezTo>
                    <a:pt x="760" y="433"/>
                    <a:pt x="763" y="430"/>
                    <a:pt x="767" y="430"/>
                  </a:cubicBezTo>
                  <a:cubicBezTo>
                    <a:pt x="804" y="430"/>
                    <a:pt x="804" y="430"/>
                    <a:pt x="804" y="430"/>
                  </a:cubicBezTo>
                  <a:cubicBezTo>
                    <a:pt x="816" y="430"/>
                    <a:pt x="825" y="420"/>
                    <a:pt x="825" y="408"/>
                  </a:cubicBezTo>
                  <a:cubicBezTo>
                    <a:pt x="825" y="396"/>
                    <a:pt x="816" y="387"/>
                    <a:pt x="804" y="387"/>
                  </a:cubicBezTo>
                  <a:cubicBezTo>
                    <a:pt x="765" y="387"/>
                    <a:pt x="765" y="387"/>
                    <a:pt x="765" y="387"/>
                  </a:cubicBezTo>
                  <a:cubicBezTo>
                    <a:pt x="761" y="387"/>
                    <a:pt x="758" y="383"/>
                    <a:pt x="758" y="379"/>
                  </a:cubicBezTo>
                  <a:cubicBezTo>
                    <a:pt x="758" y="375"/>
                    <a:pt x="761" y="372"/>
                    <a:pt x="765" y="372"/>
                  </a:cubicBezTo>
                  <a:cubicBezTo>
                    <a:pt x="884" y="372"/>
                    <a:pt x="884" y="372"/>
                    <a:pt x="884" y="372"/>
                  </a:cubicBezTo>
                  <a:cubicBezTo>
                    <a:pt x="885" y="372"/>
                    <a:pt x="886" y="372"/>
                    <a:pt x="888" y="372"/>
                  </a:cubicBezTo>
                  <a:cubicBezTo>
                    <a:pt x="1591" y="372"/>
                    <a:pt x="1591" y="372"/>
                    <a:pt x="1591" y="372"/>
                  </a:cubicBezTo>
                  <a:cubicBezTo>
                    <a:pt x="1595" y="372"/>
                    <a:pt x="1598" y="376"/>
                    <a:pt x="1598" y="380"/>
                  </a:cubicBezTo>
                  <a:cubicBezTo>
                    <a:pt x="1598" y="384"/>
                    <a:pt x="1595" y="387"/>
                    <a:pt x="1591" y="387"/>
                  </a:cubicBezTo>
                  <a:cubicBezTo>
                    <a:pt x="854" y="387"/>
                    <a:pt x="854" y="387"/>
                    <a:pt x="854" y="387"/>
                  </a:cubicBezTo>
                  <a:cubicBezTo>
                    <a:pt x="842" y="387"/>
                    <a:pt x="833" y="397"/>
                    <a:pt x="833" y="409"/>
                  </a:cubicBezTo>
                  <a:cubicBezTo>
                    <a:pt x="833" y="420"/>
                    <a:pt x="842" y="430"/>
                    <a:pt x="854" y="430"/>
                  </a:cubicBezTo>
                  <a:cubicBezTo>
                    <a:pt x="1591" y="430"/>
                    <a:pt x="1591" y="430"/>
                    <a:pt x="1591" y="430"/>
                  </a:cubicBezTo>
                  <a:cubicBezTo>
                    <a:pt x="1595" y="430"/>
                    <a:pt x="1598" y="433"/>
                    <a:pt x="1598" y="437"/>
                  </a:cubicBezTo>
                  <a:cubicBezTo>
                    <a:pt x="1598" y="442"/>
                    <a:pt x="1595" y="445"/>
                    <a:pt x="1591" y="445"/>
                  </a:cubicBezTo>
                  <a:cubicBezTo>
                    <a:pt x="1038" y="445"/>
                    <a:pt x="1038" y="445"/>
                    <a:pt x="1038" y="445"/>
                  </a:cubicBezTo>
                  <a:cubicBezTo>
                    <a:pt x="1026" y="445"/>
                    <a:pt x="1017" y="454"/>
                    <a:pt x="1017" y="466"/>
                  </a:cubicBezTo>
                  <a:cubicBezTo>
                    <a:pt x="1017" y="478"/>
                    <a:pt x="1026" y="488"/>
                    <a:pt x="1038" y="488"/>
                  </a:cubicBezTo>
                  <a:cubicBezTo>
                    <a:pt x="1552" y="488"/>
                    <a:pt x="1552" y="488"/>
                    <a:pt x="1552" y="488"/>
                  </a:cubicBezTo>
                  <a:cubicBezTo>
                    <a:pt x="1556" y="488"/>
                    <a:pt x="1559" y="491"/>
                    <a:pt x="1559" y="495"/>
                  </a:cubicBezTo>
                  <a:cubicBezTo>
                    <a:pt x="1559" y="499"/>
                    <a:pt x="1556" y="503"/>
                    <a:pt x="1552" y="503"/>
                  </a:cubicBezTo>
                  <a:cubicBezTo>
                    <a:pt x="1038" y="503"/>
                    <a:pt x="1038" y="503"/>
                    <a:pt x="1038" y="503"/>
                  </a:cubicBezTo>
                  <a:cubicBezTo>
                    <a:pt x="1026" y="503"/>
                    <a:pt x="1017" y="512"/>
                    <a:pt x="1017" y="524"/>
                  </a:cubicBezTo>
                  <a:cubicBezTo>
                    <a:pt x="1017" y="536"/>
                    <a:pt x="1026" y="546"/>
                    <a:pt x="1038" y="546"/>
                  </a:cubicBezTo>
                  <a:cubicBezTo>
                    <a:pt x="1527" y="546"/>
                    <a:pt x="1527" y="546"/>
                    <a:pt x="1527" y="546"/>
                  </a:cubicBezTo>
                  <a:cubicBezTo>
                    <a:pt x="1531" y="546"/>
                    <a:pt x="1535" y="549"/>
                    <a:pt x="1535" y="553"/>
                  </a:cubicBezTo>
                  <a:cubicBezTo>
                    <a:pt x="1535" y="557"/>
                    <a:pt x="1531" y="560"/>
                    <a:pt x="1527" y="560"/>
                  </a:cubicBezTo>
                  <a:cubicBezTo>
                    <a:pt x="1018" y="560"/>
                    <a:pt x="1018" y="560"/>
                    <a:pt x="1018" y="560"/>
                  </a:cubicBezTo>
                  <a:cubicBezTo>
                    <a:pt x="1006" y="560"/>
                    <a:pt x="997" y="570"/>
                    <a:pt x="997" y="582"/>
                  </a:cubicBezTo>
                  <a:cubicBezTo>
                    <a:pt x="997" y="594"/>
                    <a:pt x="1006" y="604"/>
                    <a:pt x="1018" y="604"/>
                  </a:cubicBezTo>
                  <a:cubicBezTo>
                    <a:pt x="1525" y="604"/>
                    <a:pt x="1525" y="604"/>
                    <a:pt x="1525" y="604"/>
                  </a:cubicBezTo>
                  <a:cubicBezTo>
                    <a:pt x="1529" y="604"/>
                    <a:pt x="1533" y="607"/>
                    <a:pt x="1533" y="611"/>
                  </a:cubicBezTo>
                  <a:cubicBezTo>
                    <a:pt x="1533" y="615"/>
                    <a:pt x="1529" y="618"/>
                    <a:pt x="1525" y="618"/>
                  </a:cubicBezTo>
                  <a:cubicBezTo>
                    <a:pt x="1067" y="618"/>
                    <a:pt x="1067" y="618"/>
                    <a:pt x="1067" y="618"/>
                  </a:cubicBezTo>
                  <a:cubicBezTo>
                    <a:pt x="1055" y="618"/>
                    <a:pt x="1045" y="628"/>
                    <a:pt x="1045" y="640"/>
                  </a:cubicBezTo>
                  <a:cubicBezTo>
                    <a:pt x="1045" y="652"/>
                    <a:pt x="1055" y="661"/>
                    <a:pt x="1067" y="661"/>
                  </a:cubicBezTo>
                  <a:cubicBezTo>
                    <a:pt x="1435" y="661"/>
                    <a:pt x="1435" y="661"/>
                    <a:pt x="1435" y="661"/>
                  </a:cubicBezTo>
                  <a:cubicBezTo>
                    <a:pt x="1439" y="661"/>
                    <a:pt x="1443" y="665"/>
                    <a:pt x="1443" y="669"/>
                  </a:cubicBezTo>
                  <a:cubicBezTo>
                    <a:pt x="1443" y="673"/>
                    <a:pt x="1439" y="676"/>
                    <a:pt x="1435" y="676"/>
                  </a:cubicBezTo>
                  <a:cubicBezTo>
                    <a:pt x="1287" y="676"/>
                    <a:pt x="1287" y="676"/>
                    <a:pt x="1287" y="676"/>
                  </a:cubicBezTo>
                  <a:cubicBezTo>
                    <a:pt x="1275" y="676"/>
                    <a:pt x="1265" y="686"/>
                    <a:pt x="1265" y="698"/>
                  </a:cubicBezTo>
                  <a:cubicBezTo>
                    <a:pt x="1265" y="710"/>
                    <a:pt x="1275" y="719"/>
                    <a:pt x="1287" y="719"/>
                  </a:cubicBezTo>
                  <a:cubicBezTo>
                    <a:pt x="1453" y="719"/>
                    <a:pt x="1453" y="719"/>
                    <a:pt x="1453" y="719"/>
                  </a:cubicBezTo>
                  <a:cubicBezTo>
                    <a:pt x="1457" y="719"/>
                    <a:pt x="1460" y="723"/>
                    <a:pt x="1460" y="727"/>
                  </a:cubicBezTo>
                  <a:cubicBezTo>
                    <a:pt x="1460" y="731"/>
                    <a:pt x="1457" y="734"/>
                    <a:pt x="1453" y="734"/>
                  </a:cubicBezTo>
                  <a:cubicBezTo>
                    <a:pt x="1320" y="734"/>
                    <a:pt x="1320" y="734"/>
                    <a:pt x="1320" y="734"/>
                  </a:cubicBezTo>
                  <a:cubicBezTo>
                    <a:pt x="1308" y="734"/>
                    <a:pt x="1299" y="744"/>
                    <a:pt x="1299" y="755"/>
                  </a:cubicBezTo>
                  <a:cubicBezTo>
                    <a:pt x="1299" y="767"/>
                    <a:pt x="1308" y="777"/>
                    <a:pt x="1320" y="777"/>
                  </a:cubicBezTo>
                  <a:cubicBezTo>
                    <a:pt x="1548" y="777"/>
                    <a:pt x="1548" y="777"/>
                    <a:pt x="1548" y="777"/>
                  </a:cubicBezTo>
                  <a:cubicBezTo>
                    <a:pt x="1552" y="777"/>
                    <a:pt x="1555" y="780"/>
                    <a:pt x="1555" y="784"/>
                  </a:cubicBezTo>
                  <a:cubicBezTo>
                    <a:pt x="1555" y="788"/>
                    <a:pt x="1552" y="792"/>
                    <a:pt x="1548" y="792"/>
                  </a:cubicBezTo>
                  <a:cubicBezTo>
                    <a:pt x="1454" y="792"/>
                    <a:pt x="1454" y="792"/>
                    <a:pt x="1454" y="792"/>
                  </a:cubicBezTo>
                  <a:cubicBezTo>
                    <a:pt x="1442" y="792"/>
                    <a:pt x="1433" y="801"/>
                    <a:pt x="1433" y="813"/>
                  </a:cubicBezTo>
                  <a:cubicBezTo>
                    <a:pt x="1433" y="825"/>
                    <a:pt x="1442" y="835"/>
                    <a:pt x="1454" y="835"/>
                  </a:cubicBezTo>
                  <a:cubicBezTo>
                    <a:pt x="1623" y="835"/>
                    <a:pt x="1623" y="835"/>
                    <a:pt x="1623" y="835"/>
                  </a:cubicBezTo>
                  <a:cubicBezTo>
                    <a:pt x="1635" y="835"/>
                    <a:pt x="1644" y="825"/>
                    <a:pt x="1644" y="813"/>
                  </a:cubicBezTo>
                  <a:cubicBezTo>
                    <a:pt x="1644" y="801"/>
                    <a:pt x="1635" y="792"/>
                    <a:pt x="1623" y="792"/>
                  </a:cubicBezTo>
                  <a:cubicBezTo>
                    <a:pt x="1606" y="792"/>
                    <a:pt x="1606" y="792"/>
                    <a:pt x="1606" y="792"/>
                  </a:cubicBezTo>
                  <a:cubicBezTo>
                    <a:pt x="1602" y="792"/>
                    <a:pt x="1599" y="788"/>
                    <a:pt x="1599" y="784"/>
                  </a:cubicBezTo>
                  <a:cubicBezTo>
                    <a:pt x="1599" y="780"/>
                    <a:pt x="1602" y="777"/>
                    <a:pt x="1606" y="777"/>
                  </a:cubicBezTo>
                  <a:cubicBezTo>
                    <a:pt x="1682" y="777"/>
                    <a:pt x="1682" y="777"/>
                    <a:pt x="1682" y="777"/>
                  </a:cubicBezTo>
                  <a:cubicBezTo>
                    <a:pt x="1686" y="777"/>
                    <a:pt x="1689" y="780"/>
                    <a:pt x="1689" y="784"/>
                  </a:cubicBezTo>
                  <a:cubicBezTo>
                    <a:pt x="1689" y="788"/>
                    <a:pt x="1686" y="792"/>
                    <a:pt x="1682" y="792"/>
                  </a:cubicBezTo>
                  <a:cubicBezTo>
                    <a:pt x="1673" y="792"/>
                    <a:pt x="1673" y="792"/>
                    <a:pt x="1673" y="792"/>
                  </a:cubicBezTo>
                  <a:cubicBezTo>
                    <a:pt x="1661" y="792"/>
                    <a:pt x="1651" y="801"/>
                    <a:pt x="1651" y="813"/>
                  </a:cubicBezTo>
                  <a:cubicBezTo>
                    <a:pt x="1651" y="825"/>
                    <a:pt x="1661" y="835"/>
                    <a:pt x="1673" y="835"/>
                  </a:cubicBezTo>
                  <a:cubicBezTo>
                    <a:pt x="1681" y="835"/>
                    <a:pt x="1681" y="835"/>
                    <a:pt x="1681" y="835"/>
                  </a:cubicBezTo>
                  <a:cubicBezTo>
                    <a:pt x="1693" y="835"/>
                    <a:pt x="1702" y="845"/>
                    <a:pt x="1702" y="857"/>
                  </a:cubicBezTo>
                  <a:cubicBezTo>
                    <a:pt x="1702" y="869"/>
                    <a:pt x="1693" y="878"/>
                    <a:pt x="1681" y="878"/>
                  </a:cubicBezTo>
                  <a:cubicBezTo>
                    <a:pt x="1549" y="878"/>
                    <a:pt x="1549" y="878"/>
                    <a:pt x="1549" y="878"/>
                  </a:cubicBezTo>
                  <a:cubicBezTo>
                    <a:pt x="1538" y="878"/>
                    <a:pt x="1528" y="888"/>
                    <a:pt x="1528" y="900"/>
                  </a:cubicBezTo>
                  <a:cubicBezTo>
                    <a:pt x="1528" y="912"/>
                    <a:pt x="1538" y="922"/>
                    <a:pt x="1549" y="922"/>
                  </a:cubicBezTo>
                  <a:cubicBezTo>
                    <a:pt x="1696" y="922"/>
                    <a:pt x="1696" y="922"/>
                    <a:pt x="1696" y="922"/>
                  </a:cubicBezTo>
                  <a:cubicBezTo>
                    <a:pt x="1700" y="922"/>
                    <a:pt x="1703" y="925"/>
                    <a:pt x="1703" y="929"/>
                  </a:cubicBezTo>
                  <a:cubicBezTo>
                    <a:pt x="1703" y="933"/>
                    <a:pt x="1700" y="936"/>
                    <a:pt x="1696" y="936"/>
                  </a:cubicBezTo>
                  <a:cubicBezTo>
                    <a:pt x="1503" y="936"/>
                    <a:pt x="1503" y="936"/>
                    <a:pt x="1503" y="936"/>
                  </a:cubicBezTo>
                  <a:cubicBezTo>
                    <a:pt x="1491" y="936"/>
                    <a:pt x="1481" y="946"/>
                    <a:pt x="1481" y="958"/>
                  </a:cubicBezTo>
                  <a:cubicBezTo>
                    <a:pt x="1481" y="970"/>
                    <a:pt x="1491" y="979"/>
                    <a:pt x="1503" y="979"/>
                  </a:cubicBezTo>
                  <a:cubicBezTo>
                    <a:pt x="1711" y="979"/>
                    <a:pt x="1711" y="979"/>
                    <a:pt x="1711" y="979"/>
                  </a:cubicBezTo>
                  <a:cubicBezTo>
                    <a:pt x="1715" y="979"/>
                    <a:pt x="1718" y="983"/>
                    <a:pt x="1718" y="987"/>
                  </a:cubicBezTo>
                  <a:cubicBezTo>
                    <a:pt x="1718" y="991"/>
                    <a:pt x="1715" y="994"/>
                    <a:pt x="1711" y="994"/>
                  </a:cubicBezTo>
                  <a:cubicBezTo>
                    <a:pt x="1505" y="994"/>
                    <a:pt x="1505" y="994"/>
                    <a:pt x="1505" y="994"/>
                  </a:cubicBezTo>
                  <a:cubicBezTo>
                    <a:pt x="1493" y="994"/>
                    <a:pt x="1483" y="1004"/>
                    <a:pt x="1483" y="1016"/>
                  </a:cubicBezTo>
                  <a:cubicBezTo>
                    <a:pt x="1483" y="1028"/>
                    <a:pt x="1493" y="1037"/>
                    <a:pt x="1505" y="1037"/>
                  </a:cubicBezTo>
                  <a:cubicBezTo>
                    <a:pt x="1692" y="1037"/>
                    <a:pt x="1692" y="1037"/>
                    <a:pt x="1692" y="1037"/>
                  </a:cubicBezTo>
                  <a:cubicBezTo>
                    <a:pt x="1696" y="1037"/>
                    <a:pt x="1700" y="1040"/>
                    <a:pt x="1700" y="1045"/>
                  </a:cubicBezTo>
                  <a:cubicBezTo>
                    <a:pt x="1700" y="1049"/>
                    <a:pt x="1696" y="1052"/>
                    <a:pt x="1692" y="1052"/>
                  </a:cubicBezTo>
                  <a:cubicBezTo>
                    <a:pt x="1634" y="1052"/>
                    <a:pt x="1634" y="1052"/>
                    <a:pt x="1634" y="1052"/>
                  </a:cubicBezTo>
                  <a:cubicBezTo>
                    <a:pt x="1622" y="1052"/>
                    <a:pt x="1613" y="1062"/>
                    <a:pt x="1613" y="1073"/>
                  </a:cubicBezTo>
                  <a:cubicBezTo>
                    <a:pt x="1613" y="1085"/>
                    <a:pt x="1622" y="1095"/>
                    <a:pt x="1634" y="1095"/>
                  </a:cubicBezTo>
                  <a:cubicBezTo>
                    <a:pt x="1657" y="1095"/>
                    <a:pt x="1657" y="1095"/>
                    <a:pt x="1657" y="1095"/>
                  </a:cubicBezTo>
                  <a:cubicBezTo>
                    <a:pt x="1661" y="1095"/>
                    <a:pt x="1665" y="1098"/>
                    <a:pt x="1665" y="1102"/>
                  </a:cubicBezTo>
                  <a:cubicBezTo>
                    <a:pt x="1665" y="1106"/>
                    <a:pt x="1661" y="1110"/>
                    <a:pt x="1657" y="1110"/>
                  </a:cubicBezTo>
                  <a:cubicBezTo>
                    <a:pt x="1649" y="1110"/>
                    <a:pt x="1649" y="1110"/>
                    <a:pt x="1649" y="1110"/>
                  </a:cubicBezTo>
                  <a:cubicBezTo>
                    <a:pt x="1630" y="1110"/>
                    <a:pt x="1613" y="1126"/>
                    <a:pt x="1613" y="1146"/>
                  </a:cubicBezTo>
                  <a:cubicBezTo>
                    <a:pt x="1613" y="1166"/>
                    <a:pt x="1630" y="1182"/>
                    <a:pt x="1649" y="1182"/>
                  </a:cubicBezTo>
                  <a:cubicBezTo>
                    <a:pt x="1788" y="1182"/>
                    <a:pt x="1788" y="1182"/>
                    <a:pt x="1788" y="1182"/>
                  </a:cubicBezTo>
                  <a:cubicBezTo>
                    <a:pt x="1800" y="1182"/>
                    <a:pt x="1810" y="1172"/>
                    <a:pt x="1810" y="1160"/>
                  </a:cubicBezTo>
                  <a:cubicBezTo>
                    <a:pt x="1810" y="1148"/>
                    <a:pt x="1800" y="1139"/>
                    <a:pt x="1788" y="1139"/>
                  </a:cubicBezTo>
                  <a:cubicBezTo>
                    <a:pt x="1765" y="1139"/>
                    <a:pt x="1765" y="1139"/>
                    <a:pt x="1765" y="1139"/>
                  </a:cubicBezTo>
                  <a:cubicBezTo>
                    <a:pt x="1761" y="1139"/>
                    <a:pt x="1758" y="1135"/>
                    <a:pt x="1758" y="1131"/>
                  </a:cubicBezTo>
                  <a:cubicBezTo>
                    <a:pt x="1758" y="1127"/>
                    <a:pt x="1761" y="1124"/>
                    <a:pt x="1765" y="1124"/>
                  </a:cubicBezTo>
                  <a:cubicBezTo>
                    <a:pt x="1824" y="1124"/>
                    <a:pt x="1824" y="1124"/>
                    <a:pt x="1824" y="1124"/>
                  </a:cubicBezTo>
                  <a:cubicBezTo>
                    <a:pt x="1835" y="1124"/>
                    <a:pt x="1845" y="1114"/>
                    <a:pt x="1845" y="1102"/>
                  </a:cubicBezTo>
                  <a:cubicBezTo>
                    <a:pt x="1845" y="1090"/>
                    <a:pt x="1835" y="1081"/>
                    <a:pt x="1824" y="1081"/>
                  </a:cubicBezTo>
                  <a:cubicBezTo>
                    <a:pt x="1796" y="1081"/>
                    <a:pt x="1796" y="1081"/>
                    <a:pt x="1796" y="1081"/>
                  </a:cubicBezTo>
                  <a:cubicBezTo>
                    <a:pt x="1792" y="1081"/>
                    <a:pt x="1789" y="1077"/>
                    <a:pt x="1789" y="1073"/>
                  </a:cubicBezTo>
                  <a:cubicBezTo>
                    <a:pt x="1789" y="1069"/>
                    <a:pt x="1792" y="1066"/>
                    <a:pt x="1796" y="1066"/>
                  </a:cubicBezTo>
                  <a:cubicBezTo>
                    <a:pt x="1842" y="1066"/>
                    <a:pt x="1842" y="1066"/>
                    <a:pt x="1842" y="1066"/>
                  </a:cubicBezTo>
                  <a:cubicBezTo>
                    <a:pt x="1854" y="1066"/>
                    <a:pt x="1864" y="1056"/>
                    <a:pt x="1864" y="1045"/>
                  </a:cubicBezTo>
                  <a:cubicBezTo>
                    <a:pt x="1864" y="1033"/>
                    <a:pt x="1854" y="1023"/>
                    <a:pt x="1842" y="1023"/>
                  </a:cubicBezTo>
                  <a:cubicBezTo>
                    <a:pt x="1790" y="1023"/>
                    <a:pt x="1790" y="1023"/>
                    <a:pt x="1790" y="1023"/>
                  </a:cubicBezTo>
                  <a:cubicBezTo>
                    <a:pt x="1786" y="1023"/>
                    <a:pt x="1783" y="1020"/>
                    <a:pt x="1783" y="1016"/>
                  </a:cubicBezTo>
                  <a:cubicBezTo>
                    <a:pt x="1783" y="1012"/>
                    <a:pt x="1786" y="1008"/>
                    <a:pt x="1790" y="1008"/>
                  </a:cubicBezTo>
                  <a:cubicBezTo>
                    <a:pt x="1875" y="1008"/>
                    <a:pt x="1875" y="1008"/>
                    <a:pt x="1875" y="1008"/>
                  </a:cubicBezTo>
                  <a:cubicBezTo>
                    <a:pt x="1945" y="1008"/>
                    <a:pt x="2002" y="955"/>
                    <a:pt x="2007" y="887"/>
                  </a:cubicBezTo>
                  <a:cubicBezTo>
                    <a:pt x="2014" y="884"/>
                    <a:pt x="2019" y="877"/>
                    <a:pt x="2019" y="869"/>
                  </a:cubicBezTo>
                  <a:cubicBezTo>
                    <a:pt x="2019" y="859"/>
                    <a:pt x="2010" y="851"/>
                    <a:pt x="2000" y="851"/>
                  </a:cubicBezTo>
                  <a:close/>
                  <a:moveTo>
                    <a:pt x="867" y="358"/>
                  </a:moveTo>
                  <a:cubicBezTo>
                    <a:pt x="765" y="358"/>
                    <a:pt x="765" y="358"/>
                    <a:pt x="765" y="358"/>
                  </a:cubicBezTo>
                  <a:cubicBezTo>
                    <a:pt x="753" y="358"/>
                    <a:pt x="744" y="367"/>
                    <a:pt x="744" y="379"/>
                  </a:cubicBezTo>
                  <a:cubicBezTo>
                    <a:pt x="744" y="391"/>
                    <a:pt x="753" y="401"/>
                    <a:pt x="765" y="401"/>
                  </a:cubicBezTo>
                  <a:cubicBezTo>
                    <a:pt x="804" y="401"/>
                    <a:pt x="804" y="401"/>
                    <a:pt x="804" y="401"/>
                  </a:cubicBezTo>
                  <a:cubicBezTo>
                    <a:pt x="808" y="401"/>
                    <a:pt x="811" y="404"/>
                    <a:pt x="811" y="408"/>
                  </a:cubicBezTo>
                  <a:cubicBezTo>
                    <a:pt x="811" y="412"/>
                    <a:pt x="808" y="416"/>
                    <a:pt x="804" y="416"/>
                  </a:cubicBezTo>
                  <a:cubicBezTo>
                    <a:pt x="767" y="416"/>
                    <a:pt x="767" y="416"/>
                    <a:pt x="767" y="416"/>
                  </a:cubicBezTo>
                  <a:cubicBezTo>
                    <a:pt x="755" y="416"/>
                    <a:pt x="746" y="425"/>
                    <a:pt x="746" y="437"/>
                  </a:cubicBezTo>
                  <a:cubicBezTo>
                    <a:pt x="746" y="449"/>
                    <a:pt x="755" y="459"/>
                    <a:pt x="767" y="459"/>
                  </a:cubicBezTo>
                  <a:cubicBezTo>
                    <a:pt x="969" y="459"/>
                    <a:pt x="969" y="459"/>
                    <a:pt x="969" y="459"/>
                  </a:cubicBezTo>
                  <a:cubicBezTo>
                    <a:pt x="973" y="459"/>
                    <a:pt x="976" y="462"/>
                    <a:pt x="976" y="466"/>
                  </a:cubicBezTo>
                  <a:cubicBezTo>
                    <a:pt x="976" y="470"/>
                    <a:pt x="973" y="473"/>
                    <a:pt x="969" y="473"/>
                  </a:cubicBezTo>
                  <a:cubicBezTo>
                    <a:pt x="845" y="473"/>
                    <a:pt x="845" y="473"/>
                    <a:pt x="845" y="473"/>
                  </a:cubicBezTo>
                  <a:cubicBezTo>
                    <a:pt x="833" y="473"/>
                    <a:pt x="824" y="483"/>
                    <a:pt x="824" y="495"/>
                  </a:cubicBezTo>
                  <a:cubicBezTo>
                    <a:pt x="824" y="507"/>
                    <a:pt x="833" y="517"/>
                    <a:pt x="845" y="517"/>
                  </a:cubicBezTo>
                  <a:cubicBezTo>
                    <a:pt x="971" y="517"/>
                    <a:pt x="971" y="517"/>
                    <a:pt x="971" y="517"/>
                  </a:cubicBezTo>
                  <a:cubicBezTo>
                    <a:pt x="975" y="517"/>
                    <a:pt x="978" y="520"/>
                    <a:pt x="978" y="524"/>
                  </a:cubicBezTo>
                  <a:cubicBezTo>
                    <a:pt x="978" y="528"/>
                    <a:pt x="975" y="531"/>
                    <a:pt x="971" y="531"/>
                  </a:cubicBezTo>
                  <a:cubicBezTo>
                    <a:pt x="804" y="531"/>
                    <a:pt x="804" y="531"/>
                    <a:pt x="804" y="531"/>
                  </a:cubicBezTo>
                  <a:cubicBezTo>
                    <a:pt x="792" y="531"/>
                    <a:pt x="783" y="541"/>
                    <a:pt x="783" y="553"/>
                  </a:cubicBezTo>
                  <a:cubicBezTo>
                    <a:pt x="783" y="565"/>
                    <a:pt x="792" y="574"/>
                    <a:pt x="804" y="574"/>
                  </a:cubicBezTo>
                  <a:cubicBezTo>
                    <a:pt x="859" y="574"/>
                    <a:pt x="859" y="574"/>
                    <a:pt x="859" y="574"/>
                  </a:cubicBezTo>
                  <a:cubicBezTo>
                    <a:pt x="863" y="574"/>
                    <a:pt x="866" y="578"/>
                    <a:pt x="866" y="582"/>
                  </a:cubicBezTo>
                  <a:cubicBezTo>
                    <a:pt x="866" y="586"/>
                    <a:pt x="863" y="589"/>
                    <a:pt x="859" y="589"/>
                  </a:cubicBezTo>
                  <a:cubicBezTo>
                    <a:pt x="804" y="589"/>
                    <a:pt x="804" y="589"/>
                    <a:pt x="804" y="589"/>
                  </a:cubicBezTo>
                  <a:cubicBezTo>
                    <a:pt x="792" y="589"/>
                    <a:pt x="783" y="599"/>
                    <a:pt x="783" y="611"/>
                  </a:cubicBezTo>
                  <a:cubicBezTo>
                    <a:pt x="783" y="623"/>
                    <a:pt x="792" y="632"/>
                    <a:pt x="804" y="632"/>
                  </a:cubicBezTo>
                  <a:cubicBezTo>
                    <a:pt x="1010" y="632"/>
                    <a:pt x="1010" y="632"/>
                    <a:pt x="1010" y="632"/>
                  </a:cubicBezTo>
                  <a:cubicBezTo>
                    <a:pt x="1014" y="632"/>
                    <a:pt x="1017" y="635"/>
                    <a:pt x="1017" y="640"/>
                  </a:cubicBezTo>
                  <a:cubicBezTo>
                    <a:pt x="1017" y="644"/>
                    <a:pt x="1014" y="647"/>
                    <a:pt x="1010" y="647"/>
                  </a:cubicBezTo>
                  <a:cubicBezTo>
                    <a:pt x="762" y="647"/>
                    <a:pt x="762" y="647"/>
                    <a:pt x="762" y="647"/>
                  </a:cubicBezTo>
                  <a:cubicBezTo>
                    <a:pt x="750" y="647"/>
                    <a:pt x="740" y="656"/>
                    <a:pt x="740" y="668"/>
                  </a:cubicBezTo>
                  <a:cubicBezTo>
                    <a:pt x="740" y="680"/>
                    <a:pt x="750" y="690"/>
                    <a:pt x="762" y="690"/>
                  </a:cubicBezTo>
                  <a:cubicBezTo>
                    <a:pt x="1045" y="690"/>
                    <a:pt x="1045" y="690"/>
                    <a:pt x="1045" y="690"/>
                  </a:cubicBezTo>
                  <a:cubicBezTo>
                    <a:pt x="1049" y="690"/>
                    <a:pt x="1053" y="693"/>
                    <a:pt x="1053" y="697"/>
                  </a:cubicBezTo>
                  <a:cubicBezTo>
                    <a:pt x="1053" y="701"/>
                    <a:pt x="1049" y="705"/>
                    <a:pt x="1045" y="705"/>
                  </a:cubicBezTo>
                  <a:cubicBezTo>
                    <a:pt x="790" y="705"/>
                    <a:pt x="790" y="705"/>
                    <a:pt x="790" y="705"/>
                  </a:cubicBezTo>
                  <a:cubicBezTo>
                    <a:pt x="778" y="705"/>
                    <a:pt x="769" y="714"/>
                    <a:pt x="769" y="726"/>
                  </a:cubicBezTo>
                  <a:cubicBezTo>
                    <a:pt x="769" y="738"/>
                    <a:pt x="778" y="748"/>
                    <a:pt x="790" y="748"/>
                  </a:cubicBezTo>
                  <a:cubicBezTo>
                    <a:pt x="1103" y="748"/>
                    <a:pt x="1103" y="748"/>
                    <a:pt x="1103" y="748"/>
                  </a:cubicBezTo>
                  <a:cubicBezTo>
                    <a:pt x="1107" y="748"/>
                    <a:pt x="1110" y="751"/>
                    <a:pt x="1110" y="755"/>
                  </a:cubicBezTo>
                  <a:cubicBezTo>
                    <a:pt x="1110" y="759"/>
                    <a:pt x="1107" y="762"/>
                    <a:pt x="1103" y="762"/>
                  </a:cubicBezTo>
                  <a:cubicBezTo>
                    <a:pt x="904" y="762"/>
                    <a:pt x="904" y="762"/>
                    <a:pt x="904" y="762"/>
                  </a:cubicBezTo>
                  <a:cubicBezTo>
                    <a:pt x="892" y="762"/>
                    <a:pt x="883" y="772"/>
                    <a:pt x="883" y="784"/>
                  </a:cubicBezTo>
                  <a:cubicBezTo>
                    <a:pt x="883" y="796"/>
                    <a:pt x="892" y="806"/>
                    <a:pt x="904" y="806"/>
                  </a:cubicBezTo>
                  <a:cubicBezTo>
                    <a:pt x="1048" y="806"/>
                    <a:pt x="1048" y="806"/>
                    <a:pt x="1048" y="806"/>
                  </a:cubicBezTo>
                  <a:cubicBezTo>
                    <a:pt x="1053" y="806"/>
                    <a:pt x="1056" y="809"/>
                    <a:pt x="1056" y="813"/>
                  </a:cubicBezTo>
                  <a:cubicBezTo>
                    <a:pt x="1056" y="817"/>
                    <a:pt x="1053" y="820"/>
                    <a:pt x="1048" y="820"/>
                  </a:cubicBezTo>
                  <a:cubicBezTo>
                    <a:pt x="913" y="820"/>
                    <a:pt x="913" y="820"/>
                    <a:pt x="913" y="820"/>
                  </a:cubicBezTo>
                  <a:cubicBezTo>
                    <a:pt x="901" y="820"/>
                    <a:pt x="891" y="830"/>
                    <a:pt x="891" y="842"/>
                  </a:cubicBezTo>
                  <a:cubicBezTo>
                    <a:pt x="891" y="854"/>
                    <a:pt x="901" y="863"/>
                    <a:pt x="913" y="863"/>
                  </a:cubicBezTo>
                  <a:cubicBezTo>
                    <a:pt x="1053" y="863"/>
                    <a:pt x="1053" y="863"/>
                    <a:pt x="1053" y="863"/>
                  </a:cubicBezTo>
                  <a:cubicBezTo>
                    <a:pt x="1057" y="863"/>
                    <a:pt x="1060" y="867"/>
                    <a:pt x="1060" y="871"/>
                  </a:cubicBezTo>
                  <a:cubicBezTo>
                    <a:pt x="1060" y="875"/>
                    <a:pt x="1057" y="878"/>
                    <a:pt x="1053" y="878"/>
                  </a:cubicBezTo>
                  <a:cubicBezTo>
                    <a:pt x="919" y="878"/>
                    <a:pt x="919" y="878"/>
                    <a:pt x="919" y="878"/>
                  </a:cubicBezTo>
                  <a:cubicBezTo>
                    <a:pt x="907" y="878"/>
                    <a:pt x="897" y="888"/>
                    <a:pt x="897" y="900"/>
                  </a:cubicBezTo>
                  <a:cubicBezTo>
                    <a:pt x="897" y="912"/>
                    <a:pt x="907" y="921"/>
                    <a:pt x="919" y="921"/>
                  </a:cubicBezTo>
                  <a:cubicBezTo>
                    <a:pt x="1016" y="921"/>
                    <a:pt x="1016" y="921"/>
                    <a:pt x="1016" y="921"/>
                  </a:cubicBezTo>
                  <a:cubicBezTo>
                    <a:pt x="1020" y="921"/>
                    <a:pt x="1023" y="925"/>
                    <a:pt x="1023" y="929"/>
                  </a:cubicBezTo>
                  <a:cubicBezTo>
                    <a:pt x="1023" y="933"/>
                    <a:pt x="1020" y="936"/>
                    <a:pt x="1016" y="936"/>
                  </a:cubicBezTo>
                  <a:cubicBezTo>
                    <a:pt x="940" y="936"/>
                    <a:pt x="940" y="936"/>
                    <a:pt x="940" y="936"/>
                  </a:cubicBezTo>
                  <a:cubicBezTo>
                    <a:pt x="928" y="936"/>
                    <a:pt x="918" y="946"/>
                    <a:pt x="918" y="957"/>
                  </a:cubicBezTo>
                  <a:cubicBezTo>
                    <a:pt x="918" y="969"/>
                    <a:pt x="928" y="979"/>
                    <a:pt x="940" y="979"/>
                  </a:cubicBezTo>
                  <a:cubicBezTo>
                    <a:pt x="978" y="979"/>
                    <a:pt x="978" y="979"/>
                    <a:pt x="978" y="979"/>
                  </a:cubicBezTo>
                  <a:cubicBezTo>
                    <a:pt x="982" y="979"/>
                    <a:pt x="985" y="982"/>
                    <a:pt x="985" y="986"/>
                  </a:cubicBezTo>
                  <a:cubicBezTo>
                    <a:pt x="985" y="990"/>
                    <a:pt x="982" y="994"/>
                    <a:pt x="978" y="994"/>
                  </a:cubicBezTo>
                  <a:cubicBezTo>
                    <a:pt x="975" y="994"/>
                    <a:pt x="975" y="994"/>
                    <a:pt x="975" y="994"/>
                  </a:cubicBezTo>
                  <a:cubicBezTo>
                    <a:pt x="956" y="994"/>
                    <a:pt x="939" y="1010"/>
                    <a:pt x="939" y="1030"/>
                  </a:cubicBezTo>
                  <a:cubicBezTo>
                    <a:pt x="939" y="1050"/>
                    <a:pt x="956" y="1066"/>
                    <a:pt x="975" y="1066"/>
                  </a:cubicBezTo>
                  <a:cubicBezTo>
                    <a:pt x="1016" y="1066"/>
                    <a:pt x="1016" y="1066"/>
                    <a:pt x="1016" y="1066"/>
                  </a:cubicBezTo>
                  <a:cubicBezTo>
                    <a:pt x="1028" y="1066"/>
                    <a:pt x="1038" y="1076"/>
                    <a:pt x="1038" y="1088"/>
                  </a:cubicBezTo>
                  <a:cubicBezTo>
                    <a:pt x="1038" y="1100"/>
                    <a:pt x="1028" y="1109"/>
                    <a:pt x="1016" y="1109"/>
                  </a:cubicBezTo>
                  <a:cubicBezTo>
                    <a:pt x="443" y="1109"/>
                    <a:pt x="443" y="1109"/>
                    <a:pt x="443" y="1109"/>
                  </a:cubicBezTo>
                  <a:cubicBezTo>
                    <a:pt x="439" y="1109"/>
                    <a:pt x="435" y="1106"/>
                    <a:pt x="435" y="1102"/>
                  </a:cubicBezTo>
                  <a:cubicBezTo>
                    <a:pt x="435" y="1098"/>
                    <a:pt x="439" y="1095"/>
                    <a:pt x="443" y="1095"/>
                  </a:cubicBezTo>
                  <a:cubicBezTo>
                    <a:pt x="471" y="1095"/>
                    <a:pt x="471" y="1095"/>
                    <a:pt x="471" y="1095"/>
                  </a:cubicBezTo>
                  <a:cubicBezTo>
                    <a:pt x="483" y="1095"/>
                    <a:pt x="493" y="1085"/>
                    <a:pt x="493" y="1073"/>
                  </a:cubicBezTo>
                  <a:cubicBezTo>
                    <a:pt x="493" y="1061"/>
                    <a:pt x="483" y="1051"/>
                    <a:pt x="471" y="1051"/>
                  </a:cubicBezTo>
                  <a:cubicBezTo>
                    <a:pt x="443" y="1051"/>
                    <a:pt x="443" y="1051"/>
                    <a:pt x="443" y="1051"/>
                  </a:cubicBezTo>
                  <a:cubicBezTo>
                    <a:pt x="439" y="1051"/>
                    <a:pt x="435" y="1048"/>
                    <a:pt x="435" y="1044"/>
                  </a:cubicBezTo>
                  <a:cubicBezTo>
                    <a:pt x="435" y="1040"/>
                    <a:pt x="439" y="1037"/>
                    <a:pt x="443" y="1037"/>
                  </a:cubicBezTo>
                  <a:cubicBezTo>
                    <a:pt x="494" y="1037"/>
                    <a:pt x="494" y="1037"/>
                    <a:pt x="494" y="1037"/>
                  </a:cubicBezTo>
                  <a:cubicBezTo>
                    <a:pt x="506" y="1037"/>
                    <a:pt x="516" y="1027"/>
                    <a:pt x="516" y="1015"/>
                  </a:cubicBezTo>
                  <a:cubicBezTo>
                    <a:pt x="516" y="1003"/>
                    <a:pt x="506" y="994"/>
                    <a:pt x="494" y="994"/>
                  </a:cubicBezTo>
                  <a:cubicBezTo>
                    <a:pt x="437" y="994"/>
                    <a:pt x="437" y="994"/>
                    <a:pt x="437" y="994"/>
                  </a:cubicBezTo>
                  <a:cubicBezTo>
                    <a:pt x="433" y="994"/>
                    <a:pt x="430" y="990"/>
                    <a:pt x="430" y="986"/>
                  </a:cubicBezTo>
                  <a:cubicBezTo>
                    <a:pt x="430" y="982"/>
                    <a:pt x="433" y="979"/>
                    <a:pt x="437" y="979"/>
                  </a:cubicBezTo>
                  <a:cubicBezTo>
                    <a:pt x="550" y="979"/>
                    <a:pt x="550" y="979"/>
                    <a:pt x="550" y="979"/>
                  </a:cubicBezTo>
                  <a:cubicBezTo>
                    <a:pt x="562" y="979"/>
                    <a:pt x="571" y="969"/>
                    <a:pt x="571" y="957"/>
                  </a:cubicBezTo>
                  <a:cubicBezTo>
                    <a:pt x="571" y="946"/>
                    <a:pt x="562" y="936"/>
                    <a:pt x="550" y="936"/>
                  </a:cubicBezTo>
                  <a:cubicBezTo>
                    <a:pt x="446" y="936"/>
                    <a:pt x="446" y="936"/>
                    <a:pt x="446" y="936"/>
                  </a:cubicBezTo>
                  <a:cubicBezTo>
                    <a:pt x="442" y="936"/>
                    <a:pt x="438" y="933"/>
                    <a:pt x="438" y="929"/>
                  </a:cubicBezTo>
                  <a:cubicBezTo>
                    <a:pt x="438" y="925"/>
                    <a:pt x="442" y="921"/>
                    <a:pt x="446" y="921"/>
                  </a:cubicBezTo>
                  <a:cubicBezTo>
                    <a:pt x="592" y="921"/>
                    <a:pt x="592" y="921"/>
                    <a:pt x="592" y="921"/>
                  </a:cubicBezTo>
                  <a:cubicBezTo>
                    <a:pt x="604" y="921"/>
                    <a:pt x="613" y="912"/>
                    <a:pt x="613" y="900"/>
                  </a:cubicBezTo>
                  <a:cubicBezTo>
                    <a:pt x="613" y="888"/>
                    <a:pt x="604" y="878"/>
                    <a:pt x="592" y="878"/>
                  </a:cubicBezTo>
                  <a:cubicBezTo>
                    <a:pt x="416" y="878"/>
                    <a:pt x="416" y="878"/>
                    <a:pt x="416" y="878"/>
                  </a:cubicBezTo>
                  <a:cubicBezTo>
                    <a:pt x="412" y="878"/>
                    <a:pt x="409" y="875"/>
                    <a:pt x="409" y="871"/>
                  </a:cubicBezTo>
                  <a:cubicBezTo>
                    <a:pt x="409" y="867"/>
                    <a:pt x="412" y="863"/>
                    <a:pt x="416" y="863"/>
                  </a:cubicBezTo>
                  <a:cubicBezTo>
                    <a:pt x="606" y="863"/>
                    <a:pt x="606" y="863"/>
                    <a:pt x="606" y="863"/>
                  </a:cubicBezTo>
                  <a:cubicBezTo>
                    <a:pt x="618" y="863"/>
                    <a:pt x="628" y="854"/>
                    <a:pt x="628" y="842"/>
                  </a:cubicBezTo>
                  <a:cubicBezTo>
                    <a:pt x="628" y="830"/>
                    <a:pt x="618" y="820"/>
                    <a:pt x="606" y="820"/>
                  </a:cubicBezTo>
                  <a:cubicBezTo>
                    <a:pt x="376" y="820"/>
                    <a:pt x="376" y="820"/>
                    <a:pt x="376" y="820"/>
                  </a:cubicBezTo>
                  <a:cubicBezTo>
                    <a:pt x="372" y="820"/>
                    <a:pt x="369" y="817"/>
                    <a:pt x="369" y="813"/>
                  </a:cubicBezTo>
                  <a:cubicBezTo>
                    <a:pt x="369" y="809"/>
                    <a:pt x="372" y="806"/>
                    <a:pt x="376" y="806"/>
                  </a:cubicBezTo>
                  <a:cubicBezTo>
                    <a:pt x="529" y="806"/>
                    <a:pt x="529" y="806"/>
                    <a:pt x="529" y="806"/>
                  </a:cubicBezTo>
                  <a:cubicBezTo>
                    <a:pt x="541" y="806"/>
                    <a:pt x="550" y="796"/>
                    <a:pt x="550" y="784"/>
                  </a:cubicBezTo>
                  <a:cubicBezTo>
                    <a:pt x="550" y="772"/>
                    <a:pt x="541" y="762"/>
                    <a:pt x="529" y="762"/>
                  </a:cubicBezTo>
                  <a:cubicBezTo>
                    <a:pt x="336" y="762"/>
                    <a:pt x="336" y="762"/>
                    <a:pt x="336" y="762"/>
                  </a:cubicBezTo>
                  <a:cubicBezTo>
                    <a:pt x="332" y="762"/>
                    <a:pt x="329" y="759"/>
                    <a:pt x="329" y="755"/>
                  </a:cubicBezTo>
                  <a:cubicBezTo>
                    <a:pt x="329" y="751"/>
                    <a:pt x="332" y="748"/>
                    <a:pt x="336" y="748"/>
                  </a:cubicBezTo>
                  <a:cubicBezTo>
                    <a:pt x="352" y="748"/>
                    <a:pt x="352" y="748"/>
                    <a:pt x="352" y="748"/>
                  </a:cubicBezTo>
                  <a:cubicBezTo>
                    <a:pt x="364" y="748"/>
                    <a:pt x="374" y="738"/>
                    <a:pt x="374" y="726"/>
                  </a:cubicBezTo>
                  <a:cubicBezTo>
                    <a:pt x="374" y="714"/>
                    <a:pt x="364" y="705"/>
                    <a:pt x="352" y="705"/>
                  </a:cubicBezTo>
                  <a:cubicBezTo>
                    <a:pt x="272" y="705"/>
                    <a:pt x="272" y="705"/>
                    <a:pt x="272" y="705"/>
                  </a:cubicBezTo>
                  <a:cubicBezTo>
                    <a:pt x="268" y="705"/>
                    <a:pt x="265" y="701"/>
                    <a:pt x="265" y="697"/>
                  </a:cubicBezTo>
                  <a:cubicBezTo>
                    <a:pt x="265" y="693"/>
                    <a:pt x="268" y="690"/>
                    <a:pt x="272" y="690"/>
                  </a:cubicBezTo>
                  <a:cubicBezTo>
                    <a:pt x="275" y="690"/>
                    <a:pt x="275" y="690"/>
                    <a:pt x="275" y="690"/>
                  </a:cubicBezTo>
                  <a:cubicBezTo>
                    <a:pt x="287" y="690"/>
                    <a:pt x="296" y="680"/>
                    <a:pt x="296" y="668"/>
                  </a:cubicBezTo>
                  <a:cubicBezTo>
                    <a:pt x="296" y="656"/>
                    <a:pt x="287" y="647"/>
                    <a:pt x="275" y="647"/>
                  </a:cubicBezTo>
                  <a:cubicBezTo>
                    <a:pt x="236" y="647"/>
                    <a:pt x="236" y="647"/>
                    <a:pt x="236" y="647"/>
                  </a:cubicBezTo>
                  <a:cubicBezTo>
                    <a:pt x="231" y="647"/>
                    <a:pt x="228" y="644"/>
                    <a:pt x="228" y="640"/>
                  </a:cubicBezTo>
                  <a:cubicBezTo>
                    <a:pt x="228" y="635"/>
                    <a:pt x="231" y="632"/>
                    <a:pt x="236" y="632"/>
                  </a:cubicBezTo>
                  <a:cubicBezTo>
                    <a:pt x="265" y="632"/>
                    <a:pt x="265" y="632"/>
                    <a:pt x="265" y="632"/>
                  </a:cubicBezTo>
                  <a:cubicBezTo>
                    <a:pt x="277" y="632"/>
                    <a:pt x="287" y="623"/>
                    <a:pt x="287" y="611"/>
                  </a:cubicBezTo>
                  <a:cubicBezTo>
                    <a:pt x="287" y="599"/>
                    <a:pt x="277" y="589"/>
                    <a:pt x="265" y="589"/>
                  </a:cubicBezTo>
                  <a:cubicBezTo>
                    <a:pt x="189" y="589"/>
                    <a:pt x="189" y="589"/>
                    <a:pt x="189" y="589"/>
                  </a:cubicBezTo>
                  <a:cubicBezTo>
                    <a:pt x="185" y="589"/>
                    <a:pt x="182" y="586"/>
                    <a:pt x="182" y="582"/>
                  </a:cubicBezTo>
                  <a:cubicBezTo>
                    <a:pt x="182" y="578"/>
                    <a:pt x="185" y="574"/>
                    <a:pt x="189" y="574"/>
                  </a:cubicBezTo>
                  <a:cubicBezTo>
                    <a:pt x="380" y="574"/>
                    <a:pt x="380" y="574"/>
                    <a:pt x="380" y="574"/>
                  </a:cubicBezTo>
                  <a:cubicBezTo>
                    <a:pt x="392" y="574"/>
                    <a:pt x="402" y="565"/>
                    <a:pt x="402" y="553"/>
                  </a:cubicBezTo>
                  <a:cubicBezTo>
                    <a:pt x="402" y="541"/>
                    <a:pt x="392" y="531"/>
                    <a:pt x="380" y="531"/>
                  </a:cubicBezTo>
                  <a:cubicBezTo>
                    <a:pt x="161" y="531"/>
                    <a:pt x="161" y="531"/>
                    <a:pt x="161" y="531"/>
                  </a:cubicBezTo>
                  <a:cubicBezTo>
                    <a:pt x="157" y="531"/>
                    <a:pt x="154" y="528"/>
                    <a:pt x="154" y="524"/>
                  </a:cubicBezTo>
                  <a:cubicBezTo>
                    <a:pt x="154" y="520"/>
                    <a:pt x="157" y="517"/>
                    <a:pt x="161" y="517"/>
                  </a:cubicBezTo>
                  <a:cubicBezTo>
                    <a:pt x="432" y="517"/>
                    <a:pt x="432" y="517"/>
                    <a:pt x="432" y="517"/>
                  </a:cubicBezTo>
                  <a:cubicBezTo>
                    <a:pt x="444" y="517"/>
                    <a:pt x="454" y="507"/>
                    <a:pt x="454" y="495"/>
                  </a:cubicBezTo>
                  <a:cubicBezTo>
                    <a:pt x="454" y="483"/>
                    <a:pt x="444" y="473"/>
                    <a:pt x="432" y="473"/>
                  </a:cubicBezTo>
                  <a:cubicBezTo>
                    <a:pt x="179" y="473"/>
                    <a:pt x="179" y="473"/>
                    <a:pt x="179" y="473"/>
                  </a:cubicBezTo>
                  <a:cubicBezTo>
                    <a:pt x="175" y="473"/>
                    <a:pt x="172" y="470"/>
                    <a:pt x="172" y="466"/>
                  </a:cubicBezTo>
                  <a:cubicBezTo>
                    <a:pt x="172" y="462"/>
                    <a:pt x="175" y="459"/>
                    <a:pt x="179" y="459"/>
                  </a:cubicBezTo>
                  <a:cubicBezTo>
                    <a:pt x="517" y="459"/>
                    <a:pt x="517" y="459"/>
                    <a:pt x="517" y="459"/>
                  </a:cubicBezTo>
                  <a:cubicBezTo>
                    <a:pt x="529" y="459"/>
                    <a:pt x="539" y="449"/>
                    <a:pt x="539" y="437"/>
                  </a:cubicBezTo>
                  <a:cubicBezTo>
                    <a:pt x="539" y="425"/>
                    <a:pt x="529" y="416"/>
                    <a:pt x="517" y="416"/>
                  </a:cubicBezTo>
                  <a:cubicBezTo>
                    <a:pt x="163" y="416"/>
                    <a:pt x="163" y="416"/>
                    <a:pt x="163" y="416"/>
                  </a:cubicBezTo>
                  <a:cubicBezTo>
                    <a:pt x="159" y="416"/>
                    <a:pt x="156" y="412"/>
                    <a:pt x="156" y="408"/>
                  </a:cubicBezTo>
                  <a:cubicBezTo>
                    <a:pt x="156" y="404"/>
                    <a:pt x="159" y="401"/>
                    <a:pt x="163" y="401"/>
                  </a:cubicBezTo>
                  <a:cubicBezTo>
                    <a:pt x="521" y="401"/>
                    <a:pt x="521" y="401"/>
                    <a:pt x="521" y="401"/>
                  </a:cubicBezTo>
                  <a:cubicBezTo>
                    <a:pt x="533" y="401"/>
                    <a:pt x="543" y="391"/>
                    <a:pt x="543" y="379"/>
                  </a:cubicBezTo>
                  <a:cubicBezTo>
                    <a:pt x="543" y="377"/>
                    <a:pt x="543" y="375"/>
                    <a:pt x="542" y="372"/>
                  </a:cubicBezTo>
                  <a:cubicBezTo>
                    <a:pt x="624" y="372"/>
                    <a:pt x="624" y="372"/>
                    <a:pt x="624" y="372"/>
                  </a:cubicBezTo>
                  <a:cubicBezTo>
                    <a:pt x="636" y="372"/>
                    <a:pt x="645" y="363"/>
                    <a:pt x="645" y="351"/>
                  </a:cubicBezTo>
                  <a:cubicBezTo>
                    <a:pt x="645" y="339"/>
                    <a:pt x="636" y="329"/>
                    <a:pt x="624" y="329"/>
                  </a:cubicBezTo>
                  <a:cubicBezTo>
                    <a:pt x="601" y="329"/>
                    <a:pt x="601" y="329"/>
                    <a:pt x="601" y="329"/>
                  </a:cubicBezTo>
                  <a:cubicBezTo>
                    <a:pt x="597" y="329"/>
                    <a:pt x="593" y="326"/>
                    <a:pt x="593" y="322"/>
                  </a:cubicBezTo>
                  <a:cubicBezTo>
                    <a:pt x="593" y="318"/>
                    <a:pt x="597" y="315"/>
                    <a:pt x="601" y="315"/>
                  </a:cubicBezTo>
                  <a:cubicBezTo>
                    <a:pt x="720" y="315"/>
                    <a:pt x="720" y="315"/>
                    <a:pt x="720" y="315"/>
                  </a:cubicBezTo>
                  <a:cubicBezTo>
                    <a:pt x="732" y="315"/>
                    <a:pt x="742" y="305"/>
                    <a:pt x="742" y="293"/>
                  </a:cubicBezTo>
                  <a:cubicBezTo>
                    <a:pt x="742" y="281"/>
                    <a:pt x="732" y="271"/>
                    <a:pt x="720" y="271"/>
                  </a:cubicBezTo>
                  <a:cubicBezTo>
                    <a:pt x="599" y="271"/>
                    <a:pt x="599" y="271"/>
                    <a:pt x="599" y="271"/>
                  </a:cubicBezTo>
                  <a:cubicBezTo>
                    <a:pt x="595" y="271"/>
                    <a:pt x="592" y="268"/>
                    <a:pt x="592" y="264"/>
                  </a:cubicBezTo>
                  <a:cubicBezTo>
                    <a:pt x="592" y="260"/>
                    <a:pt x="595" y="257"/>
                    <a:pt x="599" y="257"/>
                  </a:cubicBezTo>
                  <a:cubicBezTo>
                    <a:pt x="733" y="257"/>
                    <a:pt x="733" y="257"/>
                    <a:pt x="733" y="257"/>
                  </a:cubicBezTo>
                  <a:cubicBezTo>
                    <a:pt x="745" y="257"/>
                    <a:pt x="755" y="247"/>
                    <a:pt x="755" y="235"/>
                  </a:cubicBezTo>
                  <a:cubicBezTo>
                    <a:pt x="755" y="223"/>
                    <a:pt x="745" y="214"/>
                    <a:pt x="733" y="214"/>
                  </a:cubicBezTo>
                  <a:cubicBezTo>
                    <a:pt x="580" y="214"/>
                    <a:pt x="580" y="214"/>
                    <a:pt x="580" y="214"/>
                  </a:cubicBezTo>
                  <a:cubicBezTo>
                    <a:pt x="576" y="214"/>
                    <a:pt x="572" y="210"/>
                    <a:pt x="572" y="206"/>
                  </a:cubicBezTo>
                  <a:cubicBezTo>
                    <a:pt x="572" y="202"/>
                    <a:pt x="576" y="199"/>
                    <a:pt x="580" y="199"/>
                  </a:cubicBezTo>
                  <a:cubicBezTo>
                    <a:pt x="748" y="199"/>
                    <a:pt x="748" y="199"/>
                    <a:pt x="748" y="199"/>
                  </a:cubicBezTo>
                  <a:cubicBezTo>
                    <a:pt x="760" y="199"/>
                    <a:pt x="769" y="189"/>
                    <a:pt x="769" y="177"/>
                  </a:cubicBezTo>
                  <a:cubicBezTo>
                    <a:pt x="769" y="165"/>
                    <a:pt x="760" y="156"/>
                    <a:pt x="748" y="156"/>
                  </a:cubicBezTo>
                  <a:cubicBezTo>
                    <a:pt x="560" y="156"/>
                    <a:pt x="560" y="156"/>
                    <a:pt x="560" y="156"/>
                  </a:cubicBezTo>
                  <a:cubicBezTo>
                    <a:pt x="556" y="156"/>
                    <a:pt x="553" y="152"/>
                    <a:pt x="553" y="148"/>
                  </a:cubicBezTo>
                  <a:cubicBezTo>
                    <a:pt x="553" y="144"/>
                    <a:pt x="556" y="141"/>
                    <a:pt x="560" y="141"/>
                  </a:cubicBezTo>
                  <a:cubicBezTo>
                    <a:pt x="754" y="141"/>
                    <a:pt x="754" y="141"/>
                    <a:pt x="754" y="141"/>
                  </a:cubicBezTo>
                  <a:cubicBezTo>
                    <a:pt x="765" y="141"/>
                    <a:pt x="775" y="131"/>
                    <a:pt x="775" y="120"/>
                  </a:cubicBezTo>
                  <a:cubicBezTo>
                    <a:pt x="775" y="108"/>
                    <a:pt x="765" y="98"/>
                    <a:pt x="754" y="98"/>
                  </a:cubicBezTo>
                  <a:cubicBezTo>
                    <a:pt x="621" y="98"/>
                    <a:pt x="621" y="98"/>
                    <a:pt x="621" y="98"/>
                  </a:cubicBezTo>
                  <a:cubicBezTo>
                    <a:pt x="617" y="98"/>
                    <a:pt x="614" y="95"/>
                    <a:pt x="614" y="91"/>
                  </a:cubicBezTo>
                  <a:cubicBezTo>
                    <a:pt x="614" y="87"/>
                    <a:pt x="617" y="83"/>
                    <a:pt x="621" y="83"/>
                  </a:cubicBezTo>
                  <a:cubicBezTo>
                    <a:pt x="1236" y="83"/>
                    <a:pt x="1236" y="83"/>
                    <a:pt x="1236" y="83"/>
                  </a:cubicBezTo>
                  <a:cubicBezTo>
                    <a:pt x="1240" y="83"/>
                    <a:pt x="1243" y="87"/>
                    <a:pt x="1243" y="91"/>
                  </a:cubicBezTo>
                  <a:cubicBezTo>
                    <a:pt x="1243" y="95"/>
                    <a:pt x="1240" y="98"/>
                    <a:pt x="1236" y="98"/>
                  </a:cubicBezTo>
                  <a:cubicBezTo>
                    <a:pt x="1224" y="98"/>
                    <a:pt x="1224" y="98"/>
                    <a:pt x="1224" y="98"/>
                  </a:cubicBezTo>
                  <a:cubicBezTo>
                    <a:pt x="1212" y="98"/>
                    <a:pt x="1203" y="108"/>
                    <a:pt x="1203" y="120"/>
                  </a:cubicBezTo>
                  <a:cubicBezTo>
                    <a:pt x="1203" y="131"/>
                    <a:pt x="1212" y="141"/>
                    <a:pt x="1224" y="141"/>
                  </a:cubicBezTo>
                  <a:cubicBezTo>
                    <a:pt x="1692" y="141"/>
                    <a:pt x="1692" y="141"/>
                    <a:pt x="1692" y="141"/>
                  </a:cubicBezTo>
                  <a:cubicBezTo>
                    <a:pt x="1696" y="141"/>
                    <a:pt x="1700" y="144"/>
                    <a:pt x="1700" y="148"/>
                  </a:cubicBezTo>
                  <a:cubicBezTo>
                    <a:pt x="1700" y="152"/>
                    <a:pt x="1696" y="156"/>
                    <a:pt x="1692" y="156"/>
                  </a:cubicBezTo>
                  <a:cubicBezTo>
                    <a:pt x="1074" y="156"/>
                    <a:pt x="1074" y="156"/>
                    <a:pt x="1074" y="156"/>
                  </a:cubicBezTo>
                  <a:cubicBezTo>
                    <a:pt x="1062" y="156"/>
                    <a:pt x="1053" y="165"/>
                    <a:pt x="1053" y="177"/>
                  </a:cubicBezTo>
                  <a:cubicBezTo>
                    <a:pt x="1053" y="189"/>
                    <a:pt x="1062" y="199"/>
                    <a:pt x="1074" y="199"/>
                  </a:cubicBezTo>
                  <a:cubicBezTo>
                    <a:pt x="1685" y="199"/>
                    <a:pt x="1685" y="199"/>
                    <a:pt x="1685" y="199"/>
                  </a:cubicBezTo>
                  <a:cubicBezTo>
                    <a:pt x="1689" y="199"/>
                    <a:pt x="1693" y="202"/>
                    <a:pt x="1693" y="206"/>
                  </a:cubicBezTo>
                  <a:cubicBezTo>
                    <a:pt x="1693" y="210"/>
                    <a:pt x="1689" y="214"/>
                    <a:pt x="1685" y="214"/>
                  </a:cubicBezTo>
                  <a:cubicBezTo>
                    <a:pt x="1144" y="214"/>
                    <a:pt x="1144" y="214"/>
                    <a:pt x="1144" y="214"/>
                  </a:cubicBezTo>
                  <a:cubicBezTo>
                    <a:pt x="1132" y="214"/>
                    <a:pt x="1122" y="223"/>
                    <a:pt x="1122" y="235"/>
                  </a:cubicBezTo>
                  <a:cubicBezTo>
                    <a:pt x="1122" y="247"/>
                    <a:pt x="1132" y="257"/>
                    <a:pt x="1144" y="257"/>
                  </a:cubicBezTo>
                  <a:cubicBezTo>
                    <a:pt x="1682" y="257"/>
                    <a:pt x="1682" y="257"/>
                    <a:pt x="1682" y="257"/>
                  </a:cubicBezTo>
                  <a:cubicBezTo>
                    <a:pt x="1686" y="257"/>
                    <a:pt x="1690" y="260"/>
                    <a:pt x="1690" y="264"/>
                  </a:cubicBezTo>
                  <a:cubicBezTo>
                    <a:pt x="1690" y="268"/>
                    <a:pt x="1686" y="271"/>
                    <a:pt x="1682" y="271"/>
                  </a:cubicBezTo>
                  <a:cubicBezTo>
                    <a:pt x="940" y="271"/>
                    <a:pt x="940" y="271"/>
                    <a:pt x="940" y="271"/>
                  </a:cubicBezTo>
                  <a:cubicBezTo>
                    <a:pt x="928" y="271"/>
                    <a:pt x="918" y="281"/>
                    <a:pt x="918" y="293"/>
                  </a:cubicBezTo>
                  <a:cubicBezTo>
                    <a:pt x="918" y="305"/>
                    <a:pt x="928" y="315"/>
                    <a:pt x="940" y="315"/>
                  </a:cubicBezTo>
                  <a:cubicBezTo>
                    <a:pt x="1553" y="315"/>
                    <a:pt x="1553" y="315"/>
                    <a:pt x="1553" y="315"/>
                  </a:cubicBezTo>
                  <a:cubicBezTo>
                    <a:pt x="1557" y="315"/>
                    <a:pt x="1560" y="318"/>
                    <a:pt x="1560" y="322"/>
                  </a:cubicBezTo>
                  <a:cubicBezTo>
                    <a:pt x="1560" y="326"/>
                    <a:pt x="1557" y="329"/>
                    <a:pt x="1553" y="329"/>
                  </a:cubicBezTo>
                  <a:cubicBezTo>
                    <a:pt x="888" y="329"/>
                    <a:pt x="888" y="329"/>
                    <a:pt x="888" y="329"/>
                  </a:cubicBezTo>
                  <a:cubicBezTo>
                    <a:pt x="876" y="329"/>
                    <a:pt x="866" y="339"/>
                    <a:pt x="866" y="351"/>
                  </a:cubicBezTo>
                  <a:cubicBezTo>
                    <a:pt x="866" y="353"/>
                    <a:pt x="866" y="356"/>
                    <a:pt x="867" y="358"/>
                  </a:cubicBez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9" name="Freeform 7"/>
            <p:cNvSpPr>
              <a:spLocks/>
            </p:cNvSpPr>
            <p:nvPr userDrawn="1"/>
          </p:nvSpPr>
          <p:spPr bwMode="auto">
            <a:xfrm>
              <a:off x="6528" y="1085"/>
              <a:ext cx="151" cy="143"/>
            </a:xfrm>
            <a:custGeom>
              <a:avLst/>
              <a:gdLst>
                <a:gd name="T0" fmla="*/ 315 w 322"/>
                <a:gd name="T1" fmla="*/ 29 h 303"/>
                <a:gd name="T2" fmla="*/ 158 w 322"/>
                <a:gd name="T3" fmla="*/ 29 h 303"/>
                <a:gd name="T4" fmla="*/ 141 w 322"/>
                <a:gd name="T5" fmla="*/ 29 h 303"/>
                <a:gd name="T6" fmla="*/ 144 w 322"/>
                <a:gd name="T7" fmla="*/ 14 h 303"/>
                <a:gd name="T8" fmla="*/ 269 w 322"/>
                <a:gd name="T9" fmla="*/ 14 h 303"/>
                <a:gd name="T10" fmla="*/ 276 w 322"/>
                <a:gd name="T11" fmla="*/ 7 h 303"/>
                <a:gd name="T12" fmla="*/ 269 w 322"/>
                <a:gd name="T13" fmla="*/ 0 h 303"/>
                <a:gd name="T14" fmla="*/ 144 w 322"/>
                <a:gd name="T15" fmla="*/ 0 h 303"/>
                <a:gd name="T16" fmla="*/ 123 w 322"/>
                <a:gd name="T17" fmla="*/ 29 h 303"/>
                <a:gd name="T18" fmla="*/ 0 w 322"/>
                <a:gd name="T19" fmla="*/ 50 h 303"/>
                <a:gd name="T20" fmla="*/ 60 w 322"/>
                <a:gd name="T21" fmla="*/ 72 h 303"/>
                <a:gd name="T22" fmla="*/ 60 w 322"/>
                <a:gd name="T23" fmla="*/ 87 h 303"/>
                <a:gd name="T24" fmla="*/ 2 w 322"/>
                <a:gd name="T25" fmla="*/ 108 h 303"/>
                <a:gd name="T26" fmla="*/ 225 w 322"/>
                <a:gd name="T27" fmla="*/ 130 h 303"/>
                <a:gd name="T28" fmla="*/ 225 w 322"/>
                <a:gd name="T29" fmla="*/ 144 h 303"/>
                <a:gd name="T30" fmla="*/ 80 w 322"/>
                <a:gd name="T31" fmla="*/ 166 h 303"/>
                <a:gd name="T32" fmla="*/ 227 w 322"/>
                <a:gd name="T33" fmla="*/ 188 h 303"/>
                <a:gd name="T34" fmla="*/ 227 w 322"/>
                <a:gd name="T35" fmla="*/ 202 h 303"/>
                <a:gd name="T36" fmla="*/ 39 w 322"/>
                <a:gd name="T37" fmla="*/ 224 h 303"/>
                <a:gd name="T38" fmla="*/ 115 w 322"/>
                <a:gd name="T39" fmla="*/ 245 h 303"/>
                <a:gd name="T40" fmla="*/ 115 w 322"/>
                <a:gd name="T41" fmla="*/ 260 h 303"/>
                <a:gd name="T42" fmla="*/ 39 w 322"/>
                <a:gd name="T43" fmla="*/ 282 h 303"/>
                <a:gd name="T44" fmla="*/ 67 w 322"/>
                <a:gd name="T45" fmla="*/ 296 h 303"/>
                <a:gd name="T46" fmla="*/ 60 w 322"/>
                <a:gd name="T47" fmla="*/ 289 h 303"/>
                <a:gd name="T48" fmla="*/ 60 w 322"/>
                <a:gd name="T49" fmla="*/ 274 h 303"/>
                <a:gd name="T50" fmla="*/ 136 w 322"/>
                <a:gd name="T51" fmla="*/ 253 h 303"/>
                <a:gd name="T52" fmla="*/ 60 w 322"/>
                <a:gd name="T53" fmla="*/ 231 h 303"/>
                <a:gd name="T54" fmla="*/ 60 w 322"/>
                <a:gd name="T55" fmla="*/ 216 h 303"/>
                <a:gd name="T56" fmla="*/ 249 w 322"/>
                <a:gd name="T57" fmla="*/ 195 h 303"/>
                <a:gd name="T58" fmla="*/ 101 w 322"/>
                <a:gd name="T59" fmla="*/ 173 h 303"/>
                <a:gd name="T60" fmla="*/ 101 w 322"/>
                <a:gd name="T61" fmla="*/ 159 h 303"/>
                <a:gd name="T62" fmla="*/ 246 w 322"/>
                <a:gd name="T63" fmla="*/ 137 h 303"/>
                <a:gd name="T64" fmla="*/ 23 w 322"/>
                <a:gd name="T65" fmla="*/ 115 h 303"/>
                <a:gd name="T66" fmla="*/ 23 w 322"/>
                <a:gd name="T67" fmla="*/ 101 h 303"/>
                <a:gd name="T68" fmla="*/ 81 w 322"/>
                <a:gd name="T69" fmla="*/ 79 h 303"/>
                <a:gd name="T70" fmla="*/ 21 w 322"/>
                <a:gd name="T71" fmla="*/ 58 h 303"/>
                <a:gd name="T72" fmla="*/ 21 w 322"/>
                <a:gd name="T73" fmla="*/ 43 h 303"/>
                <a:gd name="T74" fmla="*/ 144 w 322"/>
                <a:gd name="T75" fmla="*/ 43 h 303"/>
                <a:gd name="T76" fmla="*/ 315 w 322"/>
                <a:gd name="T77" fmla="*/ 43 h 303"/>
                <a:gd name="T78" fmla="*/ 315 w 322"/>
                <a:gd name="T79" fmla="*/ 29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2" h="303">
                  <a:moveTo>
                    <a:pt x="315" y="29"/>
                  </a:moveTo>
                  <a:cubicBezTo>
                    <a:pt x="315" y="29"/>
                    <a:pt x="315" y="29"/>
                    <a:pt x="315" y="29"/>
                  </a:cubicBezTo>
                  <a:cubicBezTo>
                    <a:pt x="314" y="29"/>
                    <a:pt x="314" y="29"/>
                    <a:pt x="314" y="29"/>
                  </a:cubicBezTo>
                  <a:cubicBezTo>
                    <a:pt x="158" y="29"/>
                    <a:pt x="158" y="29"/>
                    <a:pt x="158" y="29"/>
                  </a:cubicBezTo>
                  <a:cubicBezTo>
                    <a:pt x="158" y="29"/>
                    <a:pt x="158" y="29"/>
                    <a:pt x="158" y="29"/>
                  </a:cubicBezTo>
                  <a:cubicBezTo>
                    <a:pt x="141" y="29"/>
                    <a:pt x="141" y="29"/>
                    <a:pt x="141" y="29"/>
                  </a:cubicBezTo>
                  <a:cubicBezTo>
                    <a:pt x="138" y="28"/>
                    <a:pt x="136" y="25"/>
                    <a:pt x="136" y="22"/>
                  </a:cubicBezTo>
                  <a:cubicBezTo>
                    <a:pt x="136" y="18"/>
                    <a:pt x="139" y="14"/>
                    <a:pt x="144" y="14"/>
                  </a:cubicBezTo>
                  <a:cubicBezTo>
                    <a:pt x="269" y="14"/>
                    <a:pt x="269" y="14"/>
                    <a:pt x="269" y="14"/>
                  </a:cubicBezTo>
                  <a:cubicBezTo>
                    <a:pt x="269" y="14"/>
                    <a:pt x="269" y="14"/>
                    <a:pt x="269" y="14"/>
                  </a:cubicBezTo>
                  <a:cubicBezTo>
                    <a:pt x="269" y="14"/>
                    <a:pt x="269" y="14"/>
                    <a:pt x="269" y="14"/>
                  </a:cubicBezTo>
                  <a:cubicBezTo>
                    <a:pt x="273" y="14"/>
                    <a:pt x="276" y="11"/>
                    <a:pt x="276" y="7"/>
                  </a:cubicBezTo>
                  <a:cubicBezTo>
                    <a:pt x="276" y="3"/>
                    <a:pt x="273" y="0"/>
                    <a:pt x="269" y="0"/>
                  </a:cubicBezTo>
                  <a:cubicBezTo>
                    <a:pt x="269" y="0"/>
                    <a:pt x="269" y="0"/>
                    <a:pt x="269" y="0"/>
                  </a:cubicBezTo>
                  <a:cubicBezTo>
                    <a:pt x="269" y="0"/>
                    <a:pt x="269" y="0"/>
                    <a:pt x="269" y="0"/>
                  </a:cubicBezTo>
                  <a:cubicBezTo>
                    <a:pt x="144" y="0"/>
                    <a:pt x="144" y="0"/>
                    <a:pt x="144" y="0"/>
                  </a:cubicBezTo>
                  <a:cubicBezTo>
                    <a:pt x="132" y="0"/>
                    <a:pt x="122" y="10"/>
                    <a:pt x="122" y="22"/>
                  </a:cubicBezTo>
                  <a:cubicBezTo>
                    <a:pt x="122" y="24"/>
                    <a:pt x="122" y="27"/>
                    <a:pt x="123" y="29"/>
                  </a:cubicBezTo>
                  <a:cubicBezTo>
                    <a:pt x="21" y="29"/>
                    <a:pt x="21" y="29"/>
                    <a:pt x="21" y="29"/>
                  </a:cubicBezTo>
                  <a:cubicBezTo>
                    <a:pt x="9" y="29"/>
                    <a:pt x="0" y="38"/>
                    <a:pt x="0" y="50"/>
                  </a:cubicBezTo>
                  <a:cubicBezTo>
                    <a:pt x="0" y="62"/>
                    <a:pt x="9" y="72"/>
                    <a:pt x="21" y="72"/>
                  </a:cubicBezTo>
                  <a:cubicBezTo>
                    <a:pt x="60" y="72"/>
                    <a:pt x="60" y="72"/>
                    <a:pt x="60" y="72"/>
                  </a:cubicBezTo>
                  <a:cubicBezTo>
                    <a:pt x="64" y="72"/>
                    <a:pt x="67" y="75"/>
                    <a:pt x="67" y="79"/>
                  </a:cubicBezTo>
                  <a:cubicBezTo>
                    <a:pt x="67" y="83"/>
                    <a:pt x="64" y="87"/>
                    <a:pt x="60" y="87"/>
                  </a:cubicBezTo>
                  <a:cubicBezTo>
                    <a:pt x="23" y="87"/>
                    <a:pt x="23" y="87"/>
                    <a:pt x="23" y="87"/>
                  </a:cubicBezTo>
                  <a:cubicBezTo>
                    <a:pt x="11" y="87"/>
                    <a:pt x="2" y="96"/>
                    <a:pt x="2" y="108"/>
                  </a:cubicBezTo>
                  <a:cubicBezTo>
                    <a:pt x="2" y="120"/>
                    <a:pt x="11" y="130"/>
                    <a:pt x="23" y="130"/>
                  </a:cubicBezTo>
                  <a:cubicBezTo>
                    <a:pt x="225" y="130"/>
                    <a:pt x="225" y="130"/>
                    <a:pt x="225" y="130"/>
                  </a:cubicBezTo>
                  <a:cubicBezTo>
                    <a:pt x="229" y="130"/>
                    <a:pt x="232" y="133"/>
                    <a:pt x="232" y="137"/>
                  </a:cubicBezTo>
                  <a:cubicBezTo>
                    <a:pt x="232" y="141"/>
                    <a:pt x="229" y="144"/>
                    <a:pt x="225" y="144"/>
                  </a:cubicBezTo>
                  <a:cubicBezTo>
                    <a:pt x="101" y="144"/>
                    <a:pt x="101" y="144"/>
                    <a:pt x="101" y="144"/>
                  </a:cubicBezTo>
                  <a:cubicBezTo>
                    <a:pt x="89" y="144"/>
                    <a:pt x="80" y="154"/>
                    <a:pt x="80" y="166"/>
                  </a:cubicBezTo>
                  <a:cubicBezTo>
                    <a:pt x="80" y="178"/>
                    <a:pt x="89" y="188"/>
                    <a:pt x="101" y="188"/>
                  </a:cubicBezTo>
                  <a:cubicBezTo>
                    <a:pt x="227" y="188"/>
                    <a:pt x="227" y="188"/>
                    <a:pt x="227" y="188"/>
                  </a:cubicBezTo>
                  <a:cubicBezTo>
                    <a:pt x="231" y="188"/>
                    <a:pt x="234" y="191"/>
                    <a:pt x="234" y="195"/>
                  </a:cubicBezTo>
                  <a:cubicBezTo>
                    <a:pt x="234" y="199"/>
                    <a:pt x="231" y="202"/>
                    <a:pt x="227" y="202"/>
                  </a:cubicBezTo>
                  <a:cubicBezTo>
                    <a:pt x="60" y="202"/>
                    <a:pt x="60" y="202"/>
                    <a:pt x="60" y="202"/>
                  </a:cubicBezTo>
                  <a:cubicBezTo>
                    <a:pt x="48" y="202"/>
                    <a:pt x="39" y="212"/>
                    <a:pt x="39" y="224"/>
                  </a:cubicBezTo>
                  <a:cubicBezTo>
                    <a:pt x="39" y="236"/>
                    <a:pt x="48" y="245"/>
                    <a:pt x="60" y="245"/>
                  </a:cubicBezTo>
                  <a:cubicBezTo>
                    <a:pt x="115" y="245"/>
                    <a:pt x="115" y="245"/>
                    <a:pt x="115" y="245"/>
                  </a:cubicBezTo>
                  <a:cubicBezTo>
                    <a:pt x="119" y="245"/>
                    <a:pt x="122" y="249"/>
                    <a:pt x="122" y="253"/>
                  </a:cubicBezTo>
                  <a:cubicBezTo>
                    <a:pt x="122" y="257"/>
                    <a:pt x="119" y="260"/>
                    <a:pt x="115" y="260"/>
                  </a:cubicBezTo>
                  <a:cubicBezTo>
                    <a:pt x="60" y="260"/>
                    <a:pt x="60" y="260"/>
                    <a:pt x="60" y="260"/>
                  </a:cubicBezTo>
                  <a:cubicBezTo>
                    <a:pt x="48" y="260"/>
                    <a:pt x="39" y="270"/>
                    <a:pt x="39" y="282"/>
                  </a:cubicBezTo>
                  <a:cubicBezTo>
                    <a:pt x="39" y="294"/>
                    <a:pt x="48" y="303"/>
                    <a:pt x="60" y="303"/>
                  </a:cubicBezTo>
                  <a:cubicBezTo>
                    <a:pt x="64" y="303"/>
                    <a:pt x="67" y="300"/>
                    <a:pt x="67" y="296"/>
                  </a:cubicBezTo>
                  <a:cubicBezTo>
                    <a:pt x="67" y="292"/>
                    <a:pt x="64" y="289"/>
                    <a:pt x="60" y="289"/>
                  </a:cubicBezTo>
                  <a:cubicBezTo>
                    <a:pt x="60" y="289"/>
                    <a:pt x="60" y="289"/>
                    <a:pt x="60" y="289"/>
                  </a:cubicBezTo>
                  <a:cubicBezTo>
                    <a:pt x="56" y="289"/>
                    <a:pt x="53" y="286"/>
                    <a:pt x="53" y="282"/>
                  </a:cubicBezTo>
                  <a:cubicBezTo>
                    <a:pt x="53" y="278"/>
                    <a:pt x="56" y="274"/>
                    <a:pt x="60" y="274"/>
                  </a:cubicBezTo>
                  <a:cubicBezTo>
                    <a:pt x="115" y="274"/>
                    <a:pt x="115" y="274"/>
                    <a:pt x="115" y="274"/>
                  </a:cubicBezTo>
                  <a:cubicBezTo>
                    <a:pt x="127" y="274"/>
                    <a:pt x="136" y="265"/>
                    <a:pt x="136" y="253"/>
                  </a:cubicBezTo>
                  <a:cubicBezTo>
                    <a:pt x="136" y="241"/>
                    <a:pt x="127" y="231"/>
                    <a:pt x="115" y="231"/>
                  </a:cubicBezTo>
                  <a:cubicBezTo>
                    <a:pt x="60" y="231"/>
                    <a:pt x="60" y="231"/>
                    <a:pt x="60" y="231"/>
                  </a:cubicBezTo>
                  <a:cubicBezTo>
                    <a:pt x="56" y="231"/>
                    <a:pt x="53" y="228"/>
                    <a:pt x="53" y="224"/>
                  </a:cubicBezTo>
                  <a:cubicBezTo>
                    <a:pt x="53" y="220"/>
                    <a:pt x="56" y="216"/>
                    <a:pt x="60" y="216"/>
                  </a:cubicBezTo>
                  <a:cubicBezTo>
                    <a:pt x="227" y="216"/>
                    <a:pt x="227" y="216"/>
                    <a:pt x="227" y="216"/>
                  </a:cubicBezTo>
                  <a:cubicBezTo>
                    <a:pt x="239" y="216"/>
                    <a:pt x="249" y="207"/>
                    <a:pt x="249" y="195"/>
                  </a:cubicBezTo>
                  <a:cubicBezTo>
                    <a:pt x="249" y="183"/>
                    <a:pt x="239" y="173"/>
                    <a:pt x="227" y="173"/>
                  </a:cubicBezTo>
                  <a:cubicBezTo>
                    <a:pt x="101" y="173"/>
                    <a:pt x="101" y="173"/>
                    <a:pt x="101" y="173"/>
                  </a:cubicBezTo>
                  <a:cubicBezTo>
                    <a:pt x="97" y="173"/>
                    <a:pt x="94" y="170"/>
                    <a:pt x="94" y="166"/>
                  </a:cubicBezTo>
                  <a:cubicBezTo>
                    <a:pt x="94" y="162"/>
                    <a:pt x="97" y="159"/>
                    <a:pt x="101" y="159"/>
                  </a:cubicBezTo>
                  <a:cubicBezTo>
                    <a:pt x="225" y="159"/>
                    <a:pt x="225" y="159"/>
                    <a:pt x="225" y="159"/>
                  </a:cubicBezTo>
                  <a:cubicBezTo>
                    <a:pt x="237" y="159"/>
                    <a:pt x="246" y="149"/>
                    <a:pt x="246" y="137"/>
                  </a:cubicBezTo>
                  <a:cubicBezTo>
                    <a:pt x="246" y="125"/>
                    <a:pt x="237" y="115"/>
                    <a:pt x="225" y="115"/>
                  </a:cubicBezTo>
                  <a:cubicBezTo>
                    <a:pt x="23" y="115"/>
                    <a:pt x="23" y="115"/>
                    <a:pt x="23" y="115"/>
                  </a:cubicBezTo>
                  <a:cubicBezTo>
                    <a:pt x="19" y="115"/>
                    <a:pt x="16" y="112"/>
                    <a:pt x="16" y="108"/>
                  </a:cubicBezTo>
                  <a:cubicBezTo>
                    <a:pt x="16" y="104"/>
                    <a:pt x="19" y="101"/>
                    <a:pt x="23" y="101"/>
                  </a:cubicBezTo>
                  <a:cubicBezTo>
                    <a:pt x="60" y="101"/>
                    <a:pt x="60" y="101"/>
                    <a:pt x="60" y="101"/>
                  </a:cubicBezTo>
                  <a:cubicBezTo>
                    <a:pt x="72" y="101"/>
                    <a:pt x="81" y="91"/>
                    <a:pt x="81" y="79"/>
                  </a:cubicBezTo>
                  <a:cubicBezTo>
                    <a:pt x="81" y="67"/>
                    <a:pt x="72" y="58"/>
                    <a:pt x="60" y="58"/>
                  </a:cubicBezTo>
                  <a:cubicBezTo>
                    <a:pt x="21" y="58"/>
                    <a:pt x="21" y="58"/>
                    <a:pt x="21" y="58"/>
                  </a:cubicBezTo>
                  <a:cubicBezTo>
                    <a:pt x="17" y="58"/>
                    <a:pt x="14" y="54"/>
                    <a:pt x="14" y="50"/>
                  </a:cubicBezTo>
                  <a:cubicBezTo>
                    <a:pt x="14" y="46"/>
                    <a:pt x="17" y="43"/>
                    <a:pt x="21" y="43"/>
                  </a:cubicBezTo>
                  <a:cubicBezTo>
                    <a:pt x="140" y="43"/>
                    <a:pt x="140" y="43"/>
                    <a:pt x="140" y="43"/>
                  </a:cubicBezTo>
                  <a:cubicBezTo>
                    <a:pt x="141" y="43"/>
                    <a:pt x="142" y="43"/>
                    <a:pt x="144" y="43"/>
                  </a:cubicBezTo>
                  <a:cubicBezTo>
                    <a:pt x="314" y="43"/>
                    <a:pt x="314" y="43"/>
                    <a:pt x="314" y="43"/>
                  </a:cubicBezTo>
                  <a:cubicBezTo>
                    <a:pt x="314" y="43"/>
                    <a:pt x="314" y="43"/>
                    <a:pt x="315" y="43"/>
                  </a:cubicBezTo>
                  <a:cubicBezTo>
                    <a:pt x="319" y="43"/>
                    <a:pt x="322" y="40"/>
                    <a:pt x="322" y="36"/>
                  </a:cubicBezTo>
                  <a:cubicBezTo>
                    <a:pt x="322" y="32"/>
                    <a:pt x="319" y="29"/>
                    <a:pt x="315"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 name="Freeform 8"/>
            <p:cNvSpPr>
              <a:spLocks/>
            </p:cNvSpPr>
            <p:nvPr userDrawn="1"/>
          </p:nvSpPr>
          <p:spPr bwMode="auto">
            <a:xfrm>
              <a:off x="6656" y="1140"/>
              <a:ext cx="74" cy="20"/>
            </a:xfrm>
            <a:custGeom>
              <a:avLst/>
              <a:gdLst>
                <a:gd name="T0" fmla="*/ 21 w 156"/>
                <a:gd name="T1" fmla="*/ 0 h 43"/>
                <a:gd name="T2" fmla="*/ 0 w 156"/>
                <a:gd name="T3" fmla="*/ 21 h 43"/>
                <a:gd name="T4" fmla="*/ 21 w 156"/>
                <a:gd name="T5" fmla="*/ 43 h 43"/>
                <a:gd name="T6" fmla="*/ 149 w 156"/>
                <a:gd name="T7" fmla="*/ 43 h 43"/>
                <a:gd name="T8" fmla="*/ 149 w 156"/>
                <a:gd name="T9" fmla="*/ 43 h 43"/>
                <a:gd name="T10" fmla="*/ 156 w 156"/>
                <a:gd name="T11" fmla="*/ 36 h 43"/>
                <a:gd name="T12" fmla="*/ 149 w 156"/>
                <a:gd name="T13" fmla="*/ 29 h 43"/>
                <a:gd name="T14" fmla="*/ 149 w 156"/>
                <a:gd name="T15" fmla="*/ 29 h 43"/>
                <a:gd name="T16" fmla="*/ 21 w 156"/>
                <a:gd name="T17" fmla="*/ 29 h 43"/>
                <a:gd name="T18" fmla="*/ 14 w 156"/>
                <a:gd name="T19" fmla="*/ 21 h 43"/>
                <a:gd name="T20" fmla="*/ 21 w 156"/>
                <a:gd name="T21" fmla="*/ 14 h 43"/>
                <a:gd name="T22" fmla="*/ 124 w 156"/>
                <a:gd name="T23" fmla="*/ 14 h 43"/>
                <a:gd name="T24" fmla="*/ 124 w 156"/>
                <a:gd name="T25" fmla="*/ 14 h 43"/>
                <a:gd name="T26" fmla="*/ 132 w 156"/>
                <a:gd name="T27" fmla="*/ 7 h 43"/>
                <a:gd name="T28" fmla="*/ 124 w 156"/>
                <a:gd name="T29" fmla="*/ 0 h 43"/>
                <a:gd name="T30" fmla="*/ 124 w 156"/>
                <a:gd name="T31" fmla="*/ 0 h 43"/>
                <a:gd name="T32" fmla="*/ 21 w 156"/>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43">
                  <a:moveTo>
                    <a:pt x="21" y="0"/>
                  </a:moveTo>
                  <a:cubicBezTo>
                    <a:pt x="9" y="0"/>
                    <a:pt x="0" y="9"/>
                    <a:pt x="0" y="21"/>
                  </a:cubicBezTo>
                  <a:cubicBezTo>
                    <a:pt x="0" y="33"/>
                    <a:pt x="9" y="43"/>
                    <a:pt x="21" y="43"/>
                  </a:cubicBezTo>
                  <a:cubicBezTo>
                    <a:pt x="149" y="43"/>
                    <a:pt x="149" y="43"/>
                    <a:pt x="149" y="43"/>
                  </a:cubicBezTo>
                  <a:cubicBezTo>
                    <a:pt x="149" y="43"/>
                    <a:pt x="149" y="43"/>
                    <a:pt x="149" y="43"/>
                  </a:cubicBezTo>
                  <a:cubicBezTo>
                    <a:pt x="153" y="43"/>
                    <a:pt x="156" y="40"/>
                    <a:pt x="156" y="36"/>
                  </a:cubicBezTo>
                  <a:cubicBezTo>
                    <a:pt x="156" y="32"/>
                    <a:pt x="153" y="29"/>
                    <a:pt x="149" y="29"/>
                  </a:cubicBezTo>
                  <a:cubicBezTo>
                    <a:pt x="149" y="29"/>
                    <a:pt x="149" y="29"/>
                    <a:pt x="149" y="29"/>
                  </a:cubicBezTo>
                  <a:cubicBezTo>
                    <a:pt x="21" y="29"/>
                    <a:pt x="21" y="29"/>
                    <a:pt x="21" y="29"/>
                  </a:cubicBezTo>
                  <a:cubicBezTo>
                    <a:pt x="17" y="29"/>
                    <a:pt x="14" y="25"/>
                    <a:pt x="14" y="21"/>
                  </a:cubicBezTo>
                  <a:cubicBezTo>
                    <a:pt x="14" y="17"/>
                    <a:pt x="17" y="14"/>
                    <a:pt x="21" y="14"/>
                  </a:cubicBezTo>
                  <a:cubicBezTo>
                    <a:pt x="124" y="14"/>
                    <a:pt x="124" y="14"/>
                    <a:pt x="124" y="14"/>
                  </a:cubicBezTo>
                  <a:cubicBezTo>
                    <a:pt x="124" y="14"/>
                    <a:pt x="124" y="14"/>
                    <a:pt x="124" y="14"/>
                  </a:cubicBezTo>
                  <a:cubicBezTo>
                    <a:pt x="128" y="14"/>
                    <a:pt x="132" y="11"/>
                    <a:pt x="132" y="7"/>
                  </a:cubicBezTo>
                  <a:cubicBezTo>
                    <a:pt x="132" y="3"/>
                    <a:pt x="128" y="0"/>
                    <a:pt x="124" y="0"/>
                  </a:cubicBezTo>
                  <a:cubicBezTo>
                    <a:pt x="124" y="0"/>
                    <a:pt x="124" y="0"/>
                    <a:pt x="124" y="0"/>
                  </a:cubicBez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 name="Freeform 9"/>
            <p:cNvSpPr>
              <a:spLocks/>
            </p:cNvSpPr>
            <p:nvPr userDrawn="1"/>
          </p:nvSpPr>
          <p:spPr bwMode="auto">
            <a:xfrm>
              <a:off x="6570" y="1112"/>
              <a:ext cx="144" cy="21"/>
            </a:xfrm>
            <a:custGeom>
              <a:avLst/>
              <a:gdLst>
                <a:gd name="T0" fmla="*/ 306 w 306"/>
                <a:gd name="T1" fmla="*/ 36 h 43"/>
                <a:gd name="T2" fmla="*/ 299 w 306"/>
                <a:gd name="T3" fmla="*/ 29 h 43"/>
                <a:gd name="T4" fmla="*/ 299 w 306"/>
                <a:gd name="T5" fmla="*/ 29 h 43"/>
                <a:gd name="T6" fmla="*/ 299 w 306"/>
                <a:gd name="T7" fmla="*/ 29 h 43"/>
                <a:gd name="T8" fmla="*/ 21 w 306"/>
                <a:gd name="T9" fmla="*/ 29 h 43"/>
                <a:gd name="T10" fmla="*/ 14 w 306"/>
                <a:gd name="T11" fmla="*/ 22 h 43"/>
                <a:gd name="T12" fmla="*/ 21 w 306"/>
                <a:gd name="T13" fmla="*/ 14 h 43"/>
                <a:gd name="T14" fmla="*/ 291 w 306"/>
                <a:gd name="T15" fmla="*/ 14 h 43"/>
                <a:gd name="T16" fmla="*/ 291 w 306"/>
                <a:gd name="T17" fmla="*/ 14 h 43"/>
                <a:gd name="T18" fmla="*/ 298 w 306"/>
                <a:gd name="T19" fmla="*/ 7 h 43"/>
                <a:gd name="T20" fmla="*/ 291 w 306"/>
                <a:gd name="T21" fmla="*/ 0 h 43"/>
                <a:gd name="T22" fmla="*/ 291 w 306"/>
                <a:gd name="T23" fmla="*/ 0 h 43"/>
                <a:gd name="T24" fmla="*/ 291 w 306"/>
                <a:gd name="T25" fmla="*/ 0 h 43"/>
                <a:gd name="T26" fmla="*/ 21 w 306"/>
                <a:gd name="T27" fmla="*/ 0 h 43"/>
                <a:gd name="T28" fmla="*/ 0 w 306"/>
                <a:gd name="T29" fmla="*/ 22 h 43"/>
                <a:gd name="T30" fmla="*/ 21 w 306"/>
                <a:gd name="T31" fmla="*/ 43 h 43"/>
                <a:gd name="T32" fmla="*/ 299 w 306"/>
                <a:gd name="T33" fmla="*/ 43 h 43"/>
                <a:gd name="T34" fmla="*/ 306 w 306"/>
                <a:gd name="T35"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43">
                  <a:moveTo>
                    <a:pt x="306" y="36"/>
                  </a:moveTo>
                  <a:cubicBezTo>
                    <a:pt x="306" y="32"/>
                    <a:pt x="303" y="29"/>
                    <a:pt x="299" y="29"/>
                  </a:cubicBezTo>
                  <a:cubicBezTo>
                    <a:pt x="299" y="29"/>
                    <a:pt x="299" y="29"/>
                    <a:pt x="299" y="29"/>
                  </a:cubicBezTo>
                  <a:cubicBezTo>
                    <a:pt x="299" y="29"/>
                    <a:pt x="299" y="29"/>
                    <a:pt x="299" y="29"/>
                  </a:cubicBezTo>
                  <a:cubicBezTo>
                    <a:pt x="21" y="29"/>
                    <a:pt x="21" y="29"/>
                    <a:pt x="21" y="29"/>
                  </a:cubicBezTo>
                  <a:cubicBezTo>
                    <a:pt x="17" y="29"/>
                    <a:pt x="14" y="26"/>
                    <a:pt x="14" y="22"/>
                  </a:cubicBezTo>
                  <a:cubicBezTo>
                    <a:pt x="14" y="18"/>
                    <a:pt x="17" y="14"/>
                    <a:pt x="21" y="14"/>
                  </a:cubicBezTo>
                  <a:cubicBezTo>
                    <a:pt x="291" y="14"/>
                    <a:pt x="291" y="14"/>
                    <a:pt x="291" y="14"/>
                  </a:cubicBezTo>
                  <a:cubicBezTo>
                    <a:pt x="291" y="14"/>
                    <a:pt x="291" y="14"/>
                    <a:pt x="291" y="14"/>
                  </a:cubicBezTo>
                  <a:cubicBezTo>
                    <a:pt x="295" y="14"/>
                    <a:pt x="298" y="11"/>
                    <a:pt x="298" y="7"/>
                  </a:cubicBezTo>
                  <a:cubicBezTo>
                    <a:pt x="298" y="3"/>
                    <a:pt x="295" y="0"/>
                    <a:pt x="291" y="0"/>
                  </a:cubicBezTo>
                  <a:cubicBezTo>
                    <a:pt x="291" y="0"/>
                    <a:pt x="291" y="0"/>
                    <a:pt x="291" y="0"/>
                  </a:cubicBezTo>
                  <a:cubicBezTo>
                    <a:pt x="291" y="0"/>
                    <a:pt x="291" y="0"/>
                    <a:pt x="291" y="0"/>
                  </a:cubicBezTo>
                  <a:cubicBezTo>
                    <a:pt x="21" y="0"/>
                    <a:pt x="21" y="0"/>
                    <a:pt x="21" y="0"/>
                  </a:cubicBezTo>
                  <a:cubicBezTo>
                    <a:pt x="10" y="0"/>
                    <a:pt x="0" y="10"/>
                    <a:pt x="0" y="22"/>
                  </a:cubicBezTo>
                  <a:cubicBezTo>
                    <a:pt x="0" y="34"/>
                    <a:pt x="10" y="43"/>
                    <a:pt x="21" y="43"/>
                  </a:cubicBezTo>
                  <a:cubicBezTo>
                    <a:pt x="299" y="43"/>
                    <a:pt x="299" y="43"/>
                    <a:pt x="299" y="43"/>
                  </a:cubicBezTo>
                  <a:cubicBezTo>
                    <a:pt x="303" y="43"/>
                    <a:pt x="306" y="40"/>
                    <a:pt x="306"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 name="Freeform 10"/>
            <p:cNvSpPr>
              <a:spLocks/>
            </p:cNvSpPr>
            <p:nvPr userDrawn="1"/>
          </p:nvSpPr>
          <p:spPr bwMode="auto">
            <a:xfrm>
              <a:off x="6656" y="1167"/>
              <a:ext cx="77" cy="20"/>
            </a:xfrm>
            <a:custGeom>
              <a:avLst/>
              <a:gdLst>
                <a:gd name="T0" fmla="*/ 156 w 163"/>
                <a:gd name="T1" fmla="*/ 29 h 43"/>
                <a:gd name="T2" fmla="*/ 156 w 163"/>
                <a:gd name="T3" fmla="*/ 29 h 43"/>
                <a:gd name="T4" fmla="*/ 156 w 163"/>
                <a:gd name="T5" fmla="*/ 29 h 43"/>
                <a:gd name="T6" fmla="*/ 21 w 163"/>
                <a:gd name="T7" fmla="*/ 29 h 43"/>
                <a:gd name="T8" fmla="*/ 14 w 163"/>
                <a:gd name="T9" fmla="*/ 21 h 43"/>
                <a:gd name="T10" fmla="*/ 21 w 163"/>
                <a:gd name="T11" fmla="*/ 14 h 43"/>
                <a:gd name="T12" fmla="*/ 130 w 163"/>
                <a:gd name="T13" fmla="*/ 14 h 43"/>
                <a:gd name="T14" fmla="*/ 130 w 163"/>
                <a:gd name="T15" fmla="*/ 14 h 43"/>
                <a:gd name="T16" fmla="*/ 131 w 163"/>
                <a:gd name="T17" fmla="*/ 14 h 43"/>
                <a:gd name="T18" fmla="*/ 138 w 163"/>
                <a:gd name="T19" fmla="*/ 7 h 43"/>
                <a:gd name="T20" fmla="*/ 131 w 163"/>
                <a:gd name="T21" fmla="*/ 0 h 43"/>
                <a:gd name="T22" fmla="*/ 131 w 163"/>
                <a:gd name="T23" fmla="*/ 0 h 43"/>
                <a:gd name="T24" fmla="*/ 131 w 163"/>
                <a:gd name="T25" fmla="*/ 0 h 43"/>
                <a:gd name="T26" fmla="*/ 21 w 163"/>
                <a:gd name="T27" fmla="*/ 0 h 43"/>
                <a:gd name="T28" fmla="*/ 0 w 163"/>
                <a:gd name="T29" fmla="*/ 21 h 43"/>
                <a:gd name="T30" fmla="*/ 21 w 163"/>
                <a:gd name="T31" fmla="*/ 43 h 43"/>
                <a:gd name="T32" fmla="*/ 156 w 163"/>
                <a:gd name="T33" fmla="*/ 43 h 43"/>
                <a:gd name="T34" fmla="*/ 163 w 163"/>
                <a:gd name="T35" fmla="*/ 36 h 43"/>
                <a:gd name="T36" fmla="*/ 156 w 163"/>
                <a:gd name="T3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43">
                  <a:moveTo>
                    <a:pt x="156" y="29"/>
                  </a:moveTo>
                  <a:cubicBezTo>
                    <a:pt x="156" y="29"/>
                    <a:pt x="156" y="29"/>
                    <a:pt x="156" y="29"/>
                  </a:cubicBezTo>
                  <a:cubicBezTo>
                    <a:pt x="156" y="29"/>
                    <a:pt x="156" y="29"/>
                    <a:pt x="156" y="29"/>
                  </a:cubicBezTo>
                  <a:cubicBezTo>
                    <a:pt x="21" y="29"/>
                    <a:pt x="21" y="29"/>
                    <a:pt x="21" y="29"/>
                  </a:cubicBezTo>
                  <a:cubicBezTo>
                    <a:pt x="17" y="29"/>
                    <a:pt x="14" y="25"/>
                    <a:pt x="14" y="21"/>
                  </a:cubicBezTo>
                  <a:cubicBezTo>
                    <a:pt x="14" y="17"/>
                    <a:pt x="17" y="14"/>
                    <a:pt x="21" y="14"/>
                  </a:cubicBezTo>
                  <a:cubicBezTo>
                    <a:pt x="130" y="14"/>
                    <a:pt x="130" y="14"/>
                    <a:pt x="130" y="14"/>
                  </a:cubicBezTo>
                  <a:cubicBezTo>
                    <a:pt x="130" y="14"/>
                    <a:pt x="130" y="14"/>
                    <a:pt x="130" y="14"/>
                  </a:cubicBezTo>
                  <a:cubicBezTo>
                    <a:pt x="130" y="14"/>
                    <a:pt x="130" y="14"/>
                    <a:pt x="131" y="14"/>
                  </a:cubicBezTo>
                  <a:cubicBezTo>
                    <a:pt x="134" y="14"/>
                    <a:pt x="138" y="11"/>
                    <a:pt x="138" y="7"/>
                  </a:cubicBezTo>
                  <a:cubicBezTo>
                    <a:pt x="138" y="3"/>
                    <a:pt x="134" y="0"/>
                    <a:pt x="131" y="0"/>
                  </a:cubicBezTo>
                  <a:cubicBezTo>
                    <a:pt x="131" y="0"/>
                    <a:pt x="131" y="0"/>
                    <a:pt x="131" y="0"/>
                  </a:cubicBezTo>
                  <a:cubicBezTo>
                    <a:pt x="131" y="0"/>
                    <a:pt x="131" y="0"/>
                    <a:pt x="131" y="0"/>
                  </a:cubicBezTo>
                  <a:cubicBezTo>
                    <a:pt x="21" y="0"/>
                    <a:pt x="21" y="0"/>
                    <a:pt x="21" y="0"/>
                  </a:cubicBezTo>
                  <a:cubicBezTo>
                    <a:pt x="9" y="0"/>
                    <a:pt x="0" y="9"/>
                    <a:pt x="0" y="21"/>
                  </a:cubicBezTo>
                  <a:cubicBezTo>
                    <a:pt x="0" y="33"/>
                    <a:pt x="9" y="43"/>
                    <a:pt x="21" y="43"/>
                  </a:cubicBezTo>
                  <a:cubicBezTo>
                    <a:pt x="156" y="43"/>
                    <a:pt x="156" y="43"/>
                    <a:pt x="156" y="43"/>
                  </a:cubicBezTo>
                  <a:cubicBezTo>
                    <a:pt x="160" y="43"/>
                    <a:pt x="163" y="40"/>
                    <a:pt x="163" y="36"/>
                  </a:cubicBezTo>
                  <a:cubicBezTo>
                    <a:pt x="163" y="32"/>
                    <a:pt x="160" y="29"/>
                    <a:pt x="156"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 name="Freeform 11"/>
            <p:cNvSpPr>
              <a:spLocks/>
            </p:cNvSpPr>
            <p:nvPr userDrawn="1"/>
          </p:nvSpPr>
          <p:spPr bwMode="auto">
            <a:xfrm>
              <a:off x="6647" y="1194"/>
              <a:ext cx="78" cy="21"/>
            </a:xfrm>
            <a:custGeom>
              <a:avLst/>
              <a:gdLst>
                <a:gd name="T0" fmla="*/ 166 w 166"/>
                <a:gd name="T1" fmla="*/ 36 h 44"/>
                <a:gd name="T2" fmla="*/ 159 w 166"/>
                <a:gd name="T3" fmla="*/ 29 h 44"/>
                <a:gd name="T4" fmla="*/ 159 w 166"/>
                <a:gd name="T5" fmla="*/ 29 h 44"/>
                <a:gd name="T6" fmla="*/ 21 w 166"/>
                <a:gd name="T7" fmla="*/ 29 h 44"/>
                <a:gd name="T8" fmla="*/ 14 w 166"/>
                <a:gd name="T9" fmla="*/ 22 h 44"/>
                <a:gd name="T10" fmla="*/ 21 w 166"/>
                <a:gd name="T11" fmla="*/ 15 h 44"/>
                <a:gd name="T12" fmla="*/ 152 w 166"/>
                <a:gd name="T13" fmla="*/ 15 h 44"/>
                <a:gd name="T14" fmla="*/ 152 w 166"/>
                <a:gd name="T15" fmla="*/ 15 h 44"/>
                <a:gd name="T16" fmla="*/ 159 w 166"/>
                <a:gd name="T17" fmla="*/ 8 h 44"/>
                <a:gd name="T18" fmla="*/ 152 w 166"/>
                <a:gd name="T19" fmla="*/ 0 h 44"/>
                <a:gd name="T20" fmla="*/ 152 w 166"/>
                <a:gd name="T21" fmla="*/ 0 h 44"/>
                <a:gd name="T22" fmla="*/ 21 w 166"/>
                <a:gd name="T23" fmla="*/ 0 h 44"/>
                <a:gd name="T24" fmla="*/ 0 w 166"/>
                <a:gd name="T25" fmla="*/ 22 h 44"/>
                <a:gd name="T26" fmla="*/ 21 w 166"/>
                <a:gd name="T27" fmla="*/ 44 h 44"/>
                <a:gd name="T28" fmla="*/ 159 w 166"/>
                <a:gd name="T29" fmla="*/ 44 h 44"/>
                <a:gd name="T30" fmla="*/ 159 w 166"/>
                <a:gd name="T31" fmla="*/ 44 h 44"/>
                <a:gd name="T32" fmla="*/ 166 w 166"/>
                <a:gd name="T33"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44">
                  <a:moveTo>
                    <a:pt x="166" y="36"/>
                  </a:moveTo>
                  <a:cubicBezTo>
                    <a:pt x="166" y="33"/>
                    <a:pt x="163" y="29"/>
                    <a:pt x="159" y="29"/>
                  </a:cubicBezTo>
                  <a:cubicBezTo>
                    <a:pt x="159" y="29"/>
                    <a:pt x="159" y="29"/>
                    <a:pt x="159" y="29"/>
                  </a:cubicBezTo>
                  <a:cubicBezTo>
                    <a:pt x="21" y="29"/>
                    <a:pt x="21" y="29"/>
                    <a:pt x="21" y="29"/>
                  </a:cubicBezTo>
                  <a:cubicBezTo>
                    <a:pt x="17" y="29"/>
                    <a:pt x="14" y="26"/>
                    <a:pt x="14" y="22"/>
                  </a:cubicBezTo>
                  <a:cubicBezTo>
                    <a:pt x="14" y="18"/>
                    <a:pt x="17" y="15"/>
                    <a:pt x="21" y="15"/>
                  </a:cubicBezTo>
                  <a:cubicBezTo>
                    <a:pt x="152" y="15"/>
                    <a:pt x="152" y="15"/>
                    <a:pt x="152" y="15"/>
                  </a:cubicBezTo>
                  <a:cubicBezTo>
                    <a:pt x="152" y="15"/>
                    <a:pt x="152" y="15"/>
                    <a:pt x="152" y="15"/>
                  </a:cubicBezTo>
                  <a:cubicBezTo>
                    <a:pt x="155" y="15"/>
                    <a:pt x="159" y="11"/>
                    <a:pt x="159" y="8"/>
                  </a:cubicBezTo>
                  <a:cubicBezTo>
                    <a:pt x="159" y="4"/>
                    <a:pt x="155" y="1"/>
                    <a:pt x="152" y="0"/>
                  </a:cubicBezTo>
                  <a:cubicBezTo>
                    <a:pt x="152" y="0"/>
                    <a:pt x="152" y="0"/>
                    <a:pt x="152" y="0"/>
                  </a:cubicBezTo>
                  <a:cubicBezTo>
                    <a:pt x="21" y="0"/>
                    <a:pt x="21" y="0"/>
                    <a:pt x="21" y="0"/>
                  </a:cubicBezTo>
                  <a:cubicBezTo>
                    <a:pt x="9" y="0"/>
                    <a:pt x="0" y="10"/>
                    <a:pt x="0" y="22"/>
                  </a:cubicBezTo>
                  <a:cubicBezTo>
                    <a:pt x="0" y="34"/>
                    <a:pt x="9" y="44"/>
                    <a:pt x="21" y="44"/>
                  </a:cubicBezTo>
                  <a:cubicBezTo>
                    <a:pt x="159" y="44"/>
                    <a:pt x="159" y="44"/>
                    <a:pt x="159" y="44"/>
                  </a:cubicBezTo>
                  <a:cubicBezTo>
                    <a:pt x="159" y="44"/>
                    <a:pt x="159" y="44"/>
                    <a:pt x="159" y="44"/>
                  </a:cubicBezTo>
                  <a:cubicBezTo>
                    <a:pt x="163" y="43"/>
                    <a:pt x="166" y="40"/>
                    <a:pt x="166"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4" name="Freeform 12"/>
            <p:cNvSpPr>
              <a:spLocks/>
            </p:cNvSpPr>
            <p:nvPr userDrawn="1"/>
          </p:nvSpPr>
          <p:spPr bwMode="auto">
            <a:xfrm>
              <a:off x="6670" y="1221"/>
              <a:ext cx="42" cy="20"/>
            </a:xfrm>
            <a:custGeom>
              <a:avLst/>
              <a:gdLst>
                <a:gd name="T0" fmla="*/ 74 w 91"/>
                <a:gd name="T1" fmla="*/ 29 h 43"/>
                <a:gd name="T2" fmla="*/ 22 w 91"/>
                <a:gd name="T3" fmla="*/ 29 h 43"/>
                <a:gd name="T4" fmla="*/ 15 w 91"/>
                <a:gd name="T5" fmla="*/ 22 h 43"/>
                <a:gd name="T6" fmla="*/ 22 w 91"/>
                <a:gd name="T7" fmla="*/ 15 h 43"/>
                <a:gd name="T8" fmla="*/ 84 w 91"/>
                <a:gd name="T9" fmla="*/ 15 h 43"/>
                <a:gd name="T10" fmla="*/ 84 w 91"/>
                <a:gd name="T11" fmla="*/ 15 h 43"/>
                <a:gd name="T12" fmla="*/ 84 w 91"/>
                <a:gd name="T13" fmla="*/ 15 h 43"/>
                <a:gd name="T14" fmla="*/ 91 w 91"/>
                <a:gd name="T15" fmla="*/ 7 h 43"/>
                <a:gd name="T16" fmla="*/ 84 w 91"/>
                <a:gd name="T17" fmla="*/ 0 h 43"/>
                <a:gd name="T18" fmla="*/ 83 w 91"/>
                <a:gd name="T19" fmla="*/ 0 h 43"/>
                <a:gd name="T20" fmla="*/ 83 w 91"/>
                <a:gd name="T21" fmla="*/ 0 h 43"/>
                <a:gd name="T22" fmla="*/ 22 w 91"/>
                <a:gd name="T23" fmla="*/ 0 h 43"/>
                <a:gd name="T24" fmla="*/ 0 w 91"/>
                <a:gd name="T25" fmla="*/ 22 h 43"/>
                <a:gd name="T26" fmla="*/ 22 w 91"/>
                <a:gd name="T27" fmla="*/ 43 h 43"/>
                <a:gd name="T28" fmla="*/ 74 w 91"/>
                <a:gd name="T29" fmla="*/ 43 h 43"/>
                <a:gd name="T30" fmla="*/ 74 w 91"/>
                <a:gd name="T31" fmla="*/ 43 h 43"/>
                <a:gd name="T32" fmla="*/ 81 w 91"/>
                <a:gd name="T33" fmla="*/ 36 h 43"/>
                <a:gd name="T34" fmla="*/ 74 w 9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43">
                  <a:moveTo>
                    <a:pt x="74" y="29"/>
                  </a:moveTo>
                  <a:cubicBezTo>
                    <a:pt x="22" y="29"/>
                    <a:pt x="22" y="29"/>
                    <a:pt x="22" y="29"/>
                  </a:cubicBezTo>
                  <a:cubicBezTo>
                    <a:pt x="18" y="29"/>
                    <a:pt x="15" y="26"/>
                    <a:pt x="15" y="22"/>
                  </a:cubicBezTo>
                  <a:cubicBezTo>
                    <a:pt x="15" y="18"/>
                    <a:pt x="18" y="15"/>
                    <a:pt x="22" y="15"/>
                  </a:cubicBezTo>
                  <a:cubicBezTo>
                    <a:pt x="84" y="15"/>
                    <a:pt x="84" y="15"/>
                    <a:pt x="84" y="15"/>
                  </a:cubicBezTo>
                  <a:cubicBezTo>
                    <a:pt x="84" y="15"/>
                    <a:pt x="84" y="15"/>
                    <a:pt x="84" y="15"/>
                  </a:cubicBezTo>
                  <a:cubicBezTo>
                    <a:pt x="84" y="15"/>
                    <a:pt x="84" y="15"/>
                    <a:pt x="84" y="15"/>
                  </a:cubicBezTo>
                  <a:cubicBezTo>
                    <a:pt x="87" y="15"/>
                    <a:pt x="91" y="11"/>
                    <a:pt x="91" y="7"/>
                  </a:cubicBezTo>
                  <a:cubicBezTo>
                    <a:pt x="91" y="3"/>
                    <a:pt x="87" y="0"/>
                    <a:pt x="84" y="0"/>
                  </a:cubicBezTo>
                  <a:cubicBezTo>
                    <a:pt x="83" y="0"/>
                    <a:pt x="83" y="0"/>
                    <a:pt x="83" y="0"/>
                  </a:cubicBezTo>
                  <a:cubicBezTo>
                    <a:pt x="83" y="0"/>
                    <a:pt x="83" y="0"/>
                    <a:pt x="83" y="0"/>
                  </a:cubicBezTo>
                  <a:cubicBezTo>
                    <a:pt x="22" y="0"/>
                    <a:pt x="22" y="0"/>
                    <a:pt x="22" y="0"/>
                  </a:cubicBezTo>
                  <a:cubicBezTo>
                    <a:pt x="10" y="0"/>
                    <a:pt x="0" y="10"/>
                    <a:pt x="0" y="22"/>
                  </a:cubicBezTo>
                  <a:cubicBezTo>
                    <a:pt x="0" y="34"/>
                    <a:pt x="10" y="43"/>
                    <a:pt x="22" y="43"/>
                  </a:cubicBezTo>
                  <a:cubicBezTo>
                    <a:pt x="74" y="43"/>
                    <a:pt x="74" y="43"/>
                    <a:pt x="74" y="43"/>
                  </a:cubicBezTo>
                  <a:cubicBezTo>
                    <a:pt x="74" y="43"/>
                    <a:pt x="74" y="43"/>
                    <a:pt x="74" y="43"/>
                  </a:cubicBezTo>
                  <a:cubicBezTo>
                    <a:pt x="77" y="43"/>
                    <a:pt x="81" y="40"/>
                    <a:pt x="81" y="36"/>
                  </a:cubicBezTo>
                  <a:cubicBezTo>
                    <a:pt x="81" y="32"/>
                    <a:pt x="77" y="29"/>
                    <a:pt x="74"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452470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Section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Subsection Title</a:t>
            </a:r>
          </a:p>
        </p:txBody>
      </p:sp>
      <p:pic>
        <p:nvPicPr>
          <p:cNvPr id="238" name="Picture 237"/>
          <p:cNvPicPr>
            <a:picLocks noChangeAspect="1"/>
          </p:cNvPicPr>
          <p:nvPr userDrawn="1"/>
        </p:nvPicPr>
        <p:blipFill>
          <a:blip r:embed="rId2"/>
          <a:stretch>
            <a:fillRect/>
          </a:stretch>
        </p:blipFill>
        <p:spPr>
          <a:xfrm>
            <a:off x="7609946" y="4045998"/>
            <a:ext cx="4837424" cy="3228201"/>
          </a:xfrm>
          <a:prstGeom prst="rect">
            <a:avLst/>
          </a:prstGeom>
        </p:spPr>
      </p:pic>
    </p:spTree>
    <p:extLst>
      <p:ext uri="{BB962C8B-B14F-4D97-AF65-F5344CB8AC3E}">
        <p14:creationId xmlns:p14="http://schemas.microsoft.com/office/powerpoint/2010/main" val="1392036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solidFill>
                  <a:schemeClr val="accent5"/>
                </a:solidFill>
              </a:defRPr>
            </a:lvl1pPr>
          </a:lstStyle>
          <a:p>
            <a:r>
              <a:rPr lang="en-US" noProof="0" dirty="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44298901"/>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107C1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Section title</a:t>
            </a:r>
          </a:p>
        </p:txBody>
      </p:sp>
      <p:sp>
        <p:nvSpPr>
          <p:cNvPr id="4"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Subsection Title</a:t>
            </a:r>
          </a:p>
        </p:txBody>
      </p:sp>
      <p:pic>
        <p:nvPicPr>
          <p:cNvPr id="122" name="Picture 121"/>
          <p:cNvPicPr>
            <a:picLocks noChangeAspect="1"/>
          </p:cNvPicPr>
          <p:nvPr userDrawn="1"/>
        </p:nvPicPr>
        <p:blipFill>
          <a:blip r:embed="rId2"/>
          <a:stretch>
            <a:fillRect/>
          </a:stretch>
        </p:blipFill>
        <p:spPr>
          <a:xfrm>
            <a:off x="7609946" y="4045998"/>
            <a:ext cx="4837424" cy="3228201"/>
          </a:xfrm>
          <a:prstGeom prst="rect">
            <a:avLst/>
          </a:prstGeom>
        </p:spPr>
      </p:pic>
    </p:spTree>
    <p:extLst>
      <p:ext uri="{BB962C8B-B14F-4D97-AF65-F5344CB8AC3E}">
        <p14:creationId xmlns:p14="http://schemas.microsoft.com/office/powerpoint/2010/main" val="1408579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Section title</a:t>
            </a:r>
          </a:p>
        </p:txBody>
      </p:sp>
      <p:sp>
        <p:nvSpPr>
          <p:cNvPr id="4"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Subsection Title</a:t>
            </a:r>
          </a:p>
        </p:txBody>
      </p:sp>
      <p:pic>
        <p:nvPicPr>
          <p:cNvPr id="239" name="Picture 238"/>
          <p:cNvPicPr>
            <a:picLocks noChangeAspect="1"/>
          </p:cNvPicPr>
          <p:nvPr userDrawn="1"/>
        </p:nvPicPr>
        <p:blipFill>
          <a:blip r:embed="rId2"/>
          <a:stretch>
            <a:fillRect/>
          </a:stretch>
        </p:blipFill>
        <p:spPr>
          <a:xfrm>
            <a:off x="7609946" y="4045998"/>
            <a:ext cx="4837424" cy="3228201"/>
          </a:xfrm>
          <a:prstGeom prst="rect">
            <a:avLst/>
          </a:prstGeom>
        </p:spPr>
      </p:pic>
    </p:spTree>
    <p:extLst>
      <p:ext uri="{BB962C8B-B14F-4D97-AF65-F5344CB8AC3E}">
        <p14:creationId xmlns:p14="http://schemas.microsoft.com/office/powerpoint/2010/main" val="28270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1">
    <p:bg>
      <p:bgPr>
        <a:solidFill>
          <a:srgbClr val="0072C6"/>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8419247" y="1939607"/>
            <a:ext cx="3779157" cy="4890007"/>
          </a:xfrm>
          <a:prstGeom prst="rect">
            <a:avLst/>
          </a:prstGeom>
        </p:spPr>
      </p:pic>
      <p:sp>
        <p:nvSpPr>
          <p:cNvPr id="6" name="Title 4"/>
          <p:cNvSpPr>
            <a:spLocks noGrp="1"/>
          </p:cNvSpPr>
          <p:nvPr>
            <p:ph type="title" hasCustomPrompt="1"/>
          </p:nvPr>
        </p:nvSpPr>
        <p:spPr>
          <a:xfrm>
            <a:off x="269240" y="1186356"/>
            <a:ext cx="9859116" cy="2697988"/>
          </a:xfrm>
        </p:spPr>
        <p:txBody>
          <a:bodyPr/>
          <a:lstStyle>
            <a:lvl1pPr>
              <a:defRPr sz="7056"/>
            </a:lvl1pPr>
          </a:lstStyle>
          <a:p>
            <a:r>
              <a:rPr lang="en-US" b="1" dirty="0">
                <a:solidFill>
                  <a:schemeClr val="tx1"/>
                </a:solidFill>
              </a:rPr>
              <a:t>Demonstration:</a:t>
            </a:r>
            <a:r>
              <a:rPr lang="en-US" dirty="0">
                <a:solidFill>
                  <a:schemeClr val="tx1"/>
                </a:solidFill>
              </a:rPr>
              <a:t> </a:t>
            </a:r>
            <a:br>
              <a:rPr lang="en-US" dirty="0">
                <a:solidFill>
                  <a:schemeClr val="tx1"/>
                </a:solidFill>
              </a:rPr>
            </a:br>
            <a:r>
              <a:rPr lang="en-US" dirty="0">
                <a:solidFill>
                  <a:schemeClr val="tx1"/>
                </a:solidFill>
              </a:rPr>
              <a:t>Demo Title</a:t>
            </a:r>
          </a:p>
        </p:txBody>
      </p:sp>
    </p:spTree>
    <p:extLst>
      <p:ext uri="{BB962C8B-B14F-4D97-AF65-F5344CB8AC3E}">
        <p14:creationId xmlns:p14="http://schemas.microsoft.com/office/powerpoint/2010/main" val="15417948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88417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769948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204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107C1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49789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155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477827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Knowledge Measure">
    <p:bg>
      <p:bgPr>
        <a:solidFill>
          <a:srgbClr val="107C10"/>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40" y="1189176"/>
            <a:ext cx="11653523" cy="3120213"/>
          </a:xfrm>
        </p:spPr>
        <p:txBody>
          <a:bodyPr>
            <a:sp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528" baseline="0">
                <a:solidFill>
                  <a:schemeClr val="bg1"/>
                </a:solidFill>
              </a:defRPr>
            </a:lvl1pPr>
          </a:lstStyle>
          <a:p>
            <a:pPr lvl="0"/>
            <a:r>
              <a:rPr lang="en-US" dirty="0"/>
              <a:t>Question 1</a:t>
            </a:r>
          </a:p>
          <a:p>
            <a:pPr marL="336080" marR="0" lvl="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Question 2</a:t>
            </a:r>
          </a:p>
          <a:p>
            <a:pPr marL="336080" marR="0" lvl="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Question 3</a:t>
            </a:r>
          </a:p>
          <a:p>
            <a:pPr marL="336080" marR="0" lvl="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Question 4</a:t>
            </a:r>
          </a:p>
          <a:p>
            <a:pPr marL="336080" marR="0" lvl="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Question 5</a:t>
            </a:r>
          </a:p>
        </p:txBody>
      </p:sp>
      <p:sp>
        <p:nvSpPr>
          <p:cNvPr id="6" name="Title 5"/>
          <p:cNvSpPr>
            <a:spLocks noGrp="1"/>
          </p:cNvSpPr>
          <p:nvPr>
            <p:ph type="title" hasCustomPrompt="1"/>
          </p:nvPr>
        </p:nvSpPr>
        <p:spPr/>
        <p:txBody>
          <a:bodyPr/>
          <a:lstStyle>
            <a:lvl1pPr>
              <a:defRPr>
                <a:solidFill>
                  <a:schemeClr val="bg1"/>
                </a:solidFill>
              </a:defRPr>
            </a:lvl1pPr>
          </a:lstStyle>
          <a:p>
            <a:r>
              <a:rPr lang="en-US" dirty="0"/>
              <a:t>Knowledge Measure</a:t>
            </a:r>
          </a:p>
        </p:txBody>
      </p:sp>
      <p:pic>
        <p:nvPicPr>
          <p:cNvPr id="5" name="Picture 4"/>
          <p:cNvPicPr>
            <a:picLocks noChangeAspect="1"/>
          </p:cNvPicPr>
          <p:nvPr userDrawn="1"/>
        </p:nvPicPr>
        <p:blipFill>
          <a:blip r:embed="rId2"/>
          <a:stretch>
            <a:fillRect/>
          </a:stretch>
        </p:blipFill>
        <p:spPr>
          <a:xfrm>
            <a:off x="7719629" y="4105937"/>
            <a:ext cx="4732852" cy="3158416"/>
          </a:xfrm>
          <a:prstGeom prst="rect">
            <a:avLst/>
          </a:prstGeom>
        </p:spPr>
      </p:pic>
    </p:spTree>
    <p:extLst>
      <p:ext uri="{BB962C8B-B14F-4D97-AF65-F5344CB8AC3E}">
        <p14:creationId xmlns:p14="http://schemas.microsoft.com/office/powerpoint/2010/main" val="31198195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a:t>Select Logo</a:t>
            </a:r>
          </a:p>
        </p:txBody>
      </p:sp>
    </p:spTree>
    <p:extLst>
      <p:ext uri="{BB962C8B-B14F-4D97-AF65-F5344CB8AC3E}">
        <p14:creationId xmlns:p14="http://schemas.microsoft.com/office/powerpoint/2010/main" val="1936574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18657"/>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69028592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73864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4"/>
            <a:ext cx="11274552" cy="685800"/>
          </a:xfrm>
        </p:spPr>
        <p:txBody>
          <a:bodyPr>
            <a:normAutofit/>
          </a:bodyPr>
          <a:lstStyle>
            <a:lvl1pPr>
              <a:defRPr sz="3200"/>
            </a:lvl1pPr>
          </a:lstStyle>
          <a:p>
            <a:r>
              <a:rPr lang="en-US" dirty="0"/>
              <a:t>Click to edit Master title style</a:t>
            </a:r>
          </a:p>
        </p:txBody>
      </p:sp>
      <p:sp>
        <p:nvSpPr>
          <p:cNvPr id="5" name="Slide Number Placeholder 4"/>
          <p:cNvSpPr>
            <a:spLocks noGrp="1"/>
          </p:cNvSpPr>
          <p:nvPr>
            <p:ph type="sldNum" sz="quarter" idx="12"/>
          </p:nvPr>
        </p:nvSpPr>
        <p:spPr>
          <a:xfrm>
            <a:off x="8850632" y="6356352"/>
            <a:ext cx="2743200" cy="365125"/>
          </a:xfrm>
          <a:prstGeom prst="rect">
            <a:avLst/>
          </a:prstGeom>
        </p:spPr>
        <p:txBody>
          <a:bodyPr/>
          <a:lstStyle>
            <a:lvl1pPr>
              <a:defRPr sz="900"/>
            </a:lvl1p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
        <p:nvSpPr>
          <p:cNvPr id="7" name="Text Placeholder 6"/>
          <p:cNvSpPr>
            <a:spLocks noGrp="1"/>
          </p:cNvSpPr>
          <p:nvPr>
            <p:ph type="body" sz="quarter" idx="13"/>
          </p:nvPr>
        </p:nvSpPr>
        <p:spPr>
          <a:xfrm>
            <a:off x="402338" y="1143000"/>
            <a:ext cx="11173968" cy="1758120"/>
          </a:xfrm>
        </p:spPr>
        <p:txBody>
          <a:bodyPr/>
          <a:lstStyle>
            <a:lvl1pPr>
              <a:defRPr sz="1800"/>
            </a:lvl1pPr>
            <a:lvl2pPr>
              <a:buSzPct val="9000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673600" y="6355082"/>
            <a:ext cx="2844800" cy="365125"/>
          </a:xfrm>
          <a:prstGeom prst="rect">
            <a:avLst/>
          </a:prstGeom>
        </p:spPr>
        <p:txBody>
          <a:bodyPr vert="horz" lIns="182828" tIns="45706" rIns="182828" bIns="45706"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9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28057639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EULA">
    <p:bg>
      <p:bgPr>
        <a:solidFill>
          <a:schemeClr val="bg1"/>
        </a:solidFill>
        <a:effectLst/>
      </p:bgPr>
    </p:bg>
    <p:spTree>
      <p:nvGrpSpPr>
        <p:cNvPr id="1" name=""/>
        <p:cNvGrpSpPr/>
        <p:nvPr/>
      </p:nvGrpSpPr>
      <p:grpSpPr>
        <a:xfrm>
          <a:off x="0" y="0"/>
          <a:ext cx="0" cy="0"/>
          <a:chOff x="0" y="0"/>
          <a:chExt cx="0" cy="0"/>
        </a:xfrm>
      </p:grpSpPr>
      <p:sp>
        <p:nvSpPr>
          <p:cNvPr id="11" name="TextBox 10"/>
          <p:cNvSpPr txBox="1"/>
          <p:nvPr userDrawn="1"/>
        </p:nvSpPr>
        <p:spPr>
          <a:xfrm>
            <a:off x="298808" y="3345828"/>
            <a:ext cx="11454317" cy="3004747"/>
          </a:xfrm>
          <a:prstGeom prst="rect">
            <a:avLst/>
          </a:prstGeom>
          <a:noFill/>
          <a:ln>
            <a:noFill/>
          </a:ln>
        </p:spPr>
        <p:txBody>
          <a:bodyPr vert="horz" wrap="square" lIns="238929" tIns="179197" rIns="119466" bIns="59731" rtlCol="0" anchor="t" anchorCtr="0">
            <a:noAutofit/>
          </a:bodyPr>
          <a:lstStyle/>
          <a:p>
            <a:pPr defTabSz="597236">
              <a:lnSpc>
                <a:spcPct val="90000"/>
              </a:lnSpc>
              <a:spcAft>
                <a:spcPts val="784"/>
              </a:spcAft>
              <a:defRPr/>
            </a:pPr>
            <a:r>
              <a:rPr lang="en-US" sz="1200" dirty="0">
                <a:solidFill>
                  <a:srgbClr val="000000">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597236">
              <a:lnSpc>
                <a:spcPct val="90000"/>
              </a:lnSpc>
              <a:spcAft>
                <a:spcPts val="784"/>
              </a:spcAft>
              <a:defRPr/>
            </a:pPr>
            <a:r>
              <a:rPr lang="en-US" sz="1200" dirty="0">
                <a:solidFill>
                  <a:srgbClr val="000000">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597236">
              <a:lnSpc>
                <a:spcPct val="90000"/>
              </a:lnSpc>
              <a:spcAft>
                <a:spcPts val="392"/>
              </a:spcAft>
              <a:defRPr/>
            </a:pPr>
            <a:r>
              <a:rPr lang="en-US" sz="1200" dirty="0">
                <a:solidFill>
                  <a:srgbClr val="000000">
                    <a:alpha val="87000"/>
                  </a:srgbClr>
                </a:solidFill>
                <a:cs typeface="Segoe UI" panose="020B0502040204020203" pitchFamily="34" charset="0"/>
              </a:rPr>
              <a:t>For more information, see Use of Microsoft Copyrighted Content at</a:t>
            </a:r>
          </a:p>
          <a:p>
            <a:pPr algn="ctr" defTabSz="597236">
              <a:lnSpc>
                <a:spcPct val="90000"/>
              </a:lnSpc>
              <a:spcAft>
                <a:spcPts val="784"/>
              </a:spcAft>
              <a:defRPr/>
            </a:pPr>
            <a:r>
              <a:rPr lang="en-US" sz="1200" u="sng" dirty="0">
                <a:solidFill>
                  <a:prstClr val="black"/>
                </a:solidFill>
                <a:cs typeface="Segoe UI" panose="020B0502040204020203" pitchFamily="34" charset="0"/>
                <a:hlinkClick r:id="rId3" tooltip="http://www.microsoft.com/en-us/legal/intellectualproperty/Permissions/default.aspx"/>
              </a:rPr>
              <a:t>http://www.microsoft.com/en-us/legal/intellectualproperty/Permissions/default.aspx</a:t>
            </a:r>
            <a:endParaRPr lang="en-US" sz="1200" dirty="0">
              <a:solidFill>
                <a:prstClr val="black"/>
              </a:solidFill>
              <a:cs typeface="Segoe UI" panose="020B0502040204020203" pitchFamily="34" charset="0"/>
            </a:endParaRPr>
          </a:p>
          <a:p>
            <a:pPr defTabSz="597236">
              <a:lnSpc>
                <a:spcPct val="90000"/>
              </a:lnSpc>
              <a:spcAft>
                <a:spcPts val="784"/>
              </a:spcAft>
              <a:defRPr/>
            </a:pPr>
            <a:r>
              <a:rPr lang="en-IN" sz="1200" dirty="0">
                <a:solidFill>
                  <a:srgbClr val="000000">
                    <a:alpha val="87000"/>
                  </a:srgbClr>
                </a:solidFill>
                <a:cs typeface="Segoe UI" panose="020B0502040204020203" pitchFamily="34" charset="0"/>
              </a:rPr>
              <a:t>DirectX, Hyper-V, Internet Explorer, Microsoft, Outlook, OneDrive, SQL Server, Windows, Microsoft Azure, Windows PowerShell, Windows Server, Windows Vista, and Zune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a:p>
            <a:pPr defTabSz="597236">
              <a:lnSpc>
                <a:spcPct val="90000"/>
              </a:lnSpc>
              <a:spcAft>
                <a:spcPts val="784"/>
              </a:spcAft>
              <a:defRPr/>
            </a:pPr>
            <a:endParaRPr lang="en-US" sz="1333" dirty="0">
              <a:solidFill>
                <a:srgbClr val="000000">
                  <a:alpha val="87000"/>
                </a:srgbClr>
              </a:solidFill>
              <a:cs typeface="Segoe UI" panose="020B0502040204020203" pitchFamily="34" charset="0"/>
            </a:endParaRPr>
          </a:p>
        </p:txBody>
      </p:sp>
      <p:sp>
        <p:nvSpPr>
          <p:cNvPr id="13" name="TextBox 12"/>
          <p:cNvSpPr txBox="1"/>
          <p:nvPr userDrawn="1"/>
        </p:nvSpPr>
        <p:spPr>
          <a:xfrm>
            <a:off x="304668" y="101955"/>
            <a:ext cx="3087685" cy="398468"/>
          </a:xfrm>
          <a:prstGeom prst="rect">
            <a:avLst/>
          </a:prstGeom>
          <a:noFill/>
          <a:ln>
            <a:noFill/>
          </a:ln>
        </p:spPr>
        <p:txBody>
          <a:bodyPr vert="horz" wrap="none" lIns="238929" tIns="179197" rIns="119466" bIns="59731" rtlCol="0" anchor="ctr" anchorCtr="0">
            <a:noAutofit/>
          </a:bodyPr>
          <a:lstStyle/>
          <a:p>
            <a:pPr defTabSz="597236">
              <a:defRPr/>
            </a:pPr>
            <a:r>
              <a:rPr lang="en-US" sz="1467" b="1" dirty="0">
                <a:solidFill>
                  <a:srgbClr val="000000"/>
                </a:solidFill>
                <a:cs typeface="Segoe UI" panose="020B0502040204020203" pitchFamily="34" charset="0"/>
              </a:rPr>
              <a:t>Conditions and Terms of Use</a:t>
            </a:r>
            <a:endParaRPr lang="en-US" sz="1467" dirty="0">
              <a:solidFill>
                <a:srgbClr val="000000"/>
              </a:solidFill>
              <a:cs typeface="Segoe UI" panose="020B0502040204020203" pitchFamily="34" charset="0"/>
            </a:endParaRPr>
          </a:p>
        </p:txBody>
      </p:sp>
      <p:sp>
        <p:nvSpPr>
          <p:cNvPr id="14" name="TextBox 13"/>
          <p:cNvSpPr txBox="1"/>
          <p:nvPr userDrawn="1"/>
        </p:nvSpPr>
        <p:spPr>
          <a:xfrm>
            <a:off x="301741" y="2812965"/>
            <a:ext cx="3087685" cy="363312"/>
          </a:xfrm>
          <a:prstGeom prst="rect">
            <a:avLst/>
          </a:prstGeom>
          <a:noFill/>
          <a:ln>
            <a:noFill/>
          </a:ln>
        </p:spPr>
        <p:txBody>
          <a:bodyPr vert="horz" wrap="none" lIns="238929" tIns="179197" rIns="119466" bIns="59731" rtlCol="0" anchor="ctr" anchorCtr="0">
            <a:noAutofit/>
          </a:bodyPr>
          <a:lstStyle/>
          <a:p>
            <a:pPr defTabSz="597236">
              <a:defRPr/>
            </a:pPr>
            <a:r>
              <a:rPr lang="en-US" sz="1467" b="1" dirty="0">
                <a:solidFill>
                  <a:srgbClr val="000000"/>
                </a:solidFill>
                <a:cs typeface="Segoe UI" panose="020B0502040204020203" pitchFamily="34" charset="0"/>
              </a:rPr>
              <a:t>Copyright and Trademarks</a:t>
            </a:r>
          </a:p>
        </p:txBody>
      </p:sp>
      <p:sp>
        <p:nvSpPr>
          <p:cNvPr id="15" name="TextBox 14"/>
          <p:cNvSpPr txBox="1"/>
          <p:nvPr userDrawn="1"/>
        </p:nvSpPr>
        <p:spPr>
          <a:xfrm>
            <a:off x="298809" y="371141"/>
            <a:ext cx="3087685" cy="398468"/>
          </a:xfrm>
          <a:prstGeom prst="rect">
            <a:avLst/>
          </a:prstGeom>
          <a:noFill/>
          <a:ln>
            <a:noFill/>
          </a:ln>
        </p:spPr>
        <p:txBody>
          <a:bodyPr vert="horz" wrap="none" lIns="238929" tIns="179197" rIns="119466" bIns="59731" rtlCol="0" anchor="ctr" anchorCtr="0">
            <a:noAutofit/>
          </a:bodyPr>
          <a:lstStyle/>
          <a:p>
            <a:pPr defTabSz="597236">
              <a:defRPr/>
            </a:pPr>
            <a:r>
              <a:rPr lang="en-US" sz="1067" dirty="0">
                <a:solidFill>
                  <a:srgbClr val="277EB5"/>
                </a:solidFill>
                <a:cs typeface="Segoe UI" panose="020B0502040204020203" pitchFamily="34" charset="0"/>
              </a:rPr>
              <a:t>Microsoft Confidential</a:t>
            </a:r>
          </a:p>
        </p:txBody>
      </p:sp>
      <p:sp>
        <p:nvSpPr>
          <p:cNvPr id="16" name="TextBox 15"/>
          <p:cNvSpPr txBox="1"/>
          <p:nvPr userDrawn="1"/>
        </p:nvSpPr>
        <p:spPr>
          <a:xfrm>
            <a:off x="298809" y="3053501"/>
            <a:ext cx="3087685" cy="398468"/>
          </a:xfrm>
          <a:prstGeom prst="rect">
            <a:avLst/>
          </a:prstGeom>
          <a:noFill/>
          <a:ln>
            <a:noFill/>
          </a:ln>
        </p:spPr>
        <p:txBody>
          <a:bodyPr vert="horz" wrap="none" lIns="238929" tIns="179197" rIns="119466" bIns="59731" rtlCol="0" anchor="ctr" anchorCtr="0">
            <a:noAutofit/>
          </a:bodyPr>
          <a:lstStyle/>
          <a:p>
            <a:pPr defTabSz="597236">
              <a:defRPr/>
            </a:pPr>
            <a:r>
              <a:rPr lang="en-US" sz="1067" dirty="0">
                <a:solidFill>
                  <a:srgbClr val="277EB5"/>
                </a:solidFill>
                <a:cs typeface="Segoe UI" panose="020B0502040204020203" pitchFamily="34" charset="0"/>
              </a:rPr>
              <a:t>© 2016 Microsoft Corporation. All rights reserved.</a:t>
            </a:r>
          </a:p>
        </p:txBody>
      </p:sp>
      <p:sp>
        <p:nvSpPr>
          <p:cNvPr id="17" name="TextBox 16"/>
          <p:cNvSpPr txBox="1"/>
          <p:nvPr userDrawn="1"/>
        </p:nvSpPr>
        <p:spPr>
          <a:xfrm>
            <a:off x="298808" y="601954"/>
            <a:ext cx="11454317" cy="2390805"/>
          </a:xfrm>
          <a:prstGeom prst="rect">
            <a:avLst/>
          </a:prstGeom>
          <a:noFill/>
          <a:ln>
            <a:noFill/>
          </a:ln>
        </p:spPr>
        <p:txBody>
          <a:bodyPr vert="horz" wrap="square" lIns="238929" tIns="179197" rIns="119466" bIns="59731" rtlCol="0" anchor="t" anchorCtr="0">
            <a:normAutofit/>
          </a:bodyPr>
          <a:lstStyle/>
          <a:p>
            <a:pPr defTabSz="597236">
              <a:spcAft>
                <a:spcPts val="784"/>
              </a:spcAft>
              <a:defRPr/>
            </a:pPr>
            <a:r>
              <a:rPr lang="en-US" sz="1200" dirty="0">
                <a:solidFill>
                  <a:srgbClr val="000000">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597236">
              <a:spcAft>
                <a:spcPts val="784"/>
              </a:spcAft>
              <a:defRPr/>
            </a:pPr>
            <a:r>
              <a:rPr lang="en-US" sz="1200" dirty="0">
                <a:solidFill>
                  <a:srgbClr val="000000">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597236">
              <a:spcAft>
                <a:spcPts val="784"/>
              </a:spcAft>
              <a:defRPr/>
            </a:pPr>
            <a:r>
              <a:rPr lang="en-US" sz="1200" dirty="0">
                <a:solidFill>
                  <a:srgbClr val="000000">
                    <a:alpha val="87000"/>
                  </a:srgbClr>
                </a:solidFill>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597236">
              <a:spcAft>
                <a:spcPts val="784"/>
              </a:spcAft>
              <a:defRPr/>
            </a:pPr>
            <a:endParaRPr lang="en-US" sz="1333" dirty="0">
              <a:solidFill>
                <a:srgbClr val="000000">
                  <a:alpha val="87000"/>
                </a:srgbClr>
              </a:solidFill>
              <a:cs typeface="Segoe UI" panose="020B0502040204020203" pitchFamily="34" charset="0"/>
            </a:endParaRPr>
          </a:p>
        </p:txBody>
      </p:sp>
    </p:spTree>
    <p:custDataLst>
      <p:tags r:id="rId1"/>
    </p:custDataLst>
    <p:extLst>
      <p:ext uri="{BB962C8B-B14F-4D97-AF65-F5344CB8AC3E}">
        <p14:creationId xmlns:p14="http://schemas.microsoft.com/office/powerpoint/2010/main" val="633008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466974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383378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19183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63395753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290188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blu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010582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99498677"/>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5724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89101355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1786693"/>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53674192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640054623"/>
      </p:ext>
    </p:extLst>
  </p:cSld>
  <p:clrMapOvr>
    <a:masterClrMapping/>
  </p:clrMapOvr>
  <p:transition>
    <p:fade/>
  </p:transition>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98751378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34813018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4367355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09441843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344328"/>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userDrawn="1"/>
        </p:nvSpPr>
        <p:spPr bwMode="auto">
          <a:xfrm>
            <a:off x="358945" y="201450"/>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9337368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89118917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544408335"/>
      </p:ext>
    </p:extLst>
  </p:cSld>
  <p:clrMapOvr>
    <a:masterClrMapping/>
  </p:clrMapOvr>
  <p:transition>
    <p:fade/>
  </p:transition>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94826039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63491987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75524188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3954507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63385665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13565733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black">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124757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4857528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odule Lesson 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207176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74276800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9412238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ection title black">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57537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28749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95879595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268987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113607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ank you blu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1314196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98956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hank you blu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74747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sson Objectives">
    <p:bg>
      <p:bgPr>
        <a:solidFill>
          <a:schemeClr val="accent1">
            <a:lumMod val="75000"/>
            <a:lumOff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40" y="1189178"/>
            <a:ext cx="11653523" cy="3582391"/>
          </a:xfrm>
        </p:spPr>
        <p:txBody>
          <a:bodyPr>
            <a:spAutoFit/>
          </a:bodyPr>
          <a:lstStyle>
            <a:lvl1pPr>
              <a:defRPr sz="3920" baseline="0">
                <a:solidFill>
                  <a:schemeClr val="bg1"/>
                </a:solidFill>
                <a:latin typeface="+mj-lt"/>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745" baseline="0">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dirty="0"/>
              <a:t>In this Lesson you will learn the following:</a:t>
            </a:r>
          </a:p>
          <a:p>
            <a:pPr lvl="1"/>
            <a:r>
              <a:rPr lang="en-US" dirty="0"/>
              <a:t>Key Objective 1</a:t>
            </a:r>
          </a:p>
          <a:p>
            <a:pPr marL="572581" marR="0" lvl="1"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Key Objective 2</a:t>
            </a:r>
          </a:p>
          <a:p>
            <a:pPr marL="572581" marR="0" lvl="1"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Key Objective 3</a:t>
            </a:r>
          </a:p>
          <a:p>
            <a:pPr marL="572581" marR="0" lvl="1"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Key Objective 4</a:t>
            </a:r>
          </a:p>
          <a:p>
            <a:pPr marL="572581" marR="0" lvl="1"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Key Objective 5</a:t>
            </a:r>
          </a:p>
          <a:p>
            <a:pPr lvl="1"/>
            <a:endParaRPr lang="en-US" dirty="0"/>
          </a:p>
        </p:txBody>
      </p:sp>
      <p:sp>
        <p:nvSpPr>
          <p:cNvPr id="6" name="Title 5"/>
          <p:cNvSpPr>
            <a:spLocks noGrp="1"/>
          </p:cNvSpPr>
          <p:nvPr>
            <p:ph type="title" hasCustomPrompt="1"/>
          </p:nvPr>
        </p:nvSpPr>
        <p:spPr/>
        <p:txBody>
          <a:bodyPr/>
          <a:lstStyle>
            <a:lvl1pPr>
              <a:defRPr>
                <a:solidFill>
                  <a:schemeClr val="bg1"/>
                </a:solidFill>
              </a:defRPr>
            </a:lvl1pPr>
          </a:lstStyle>
          <a:p>
            <a:r>
              <a:rPr lang="en-US" dirty="0"/>
              <a:t>Lesson Objectives</a:t>
            </a:r>
          </a:p>
        </p:txBody>
      </p:sp>
    </p:spTree>
    <p:extLst>
      <p:ext uri="{BB962C8B-B14F-4D97-AF65-F5344CB8AC3E}">
        <p14:creationId xmlns:p14="http://schemas.microsoft.com/office/powerpoint/2010/main" val="361271107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2025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600">
                <a:solidFill>
                  <a:schemeClr val="tx2"/>
                </a:solidFill>
              </a:defRPr>
            </a:lvl1pPr>
          </a:lstStyle>
          <a:p>
            <a:r>
              <a:rPr lang="en-US"/>
              <a:t>Title</a:t>
            </a:r>
          </a:p>
        </p:txBody>
      </p:sp>
    </p:spTree>
    <p:extLst>
      <p:ext uri="{BB962C8B-B14F-4D97-AF65-F5344CB8AC3E}">
        <p14:creationId xmlns:p14="http://schemas.microsoft.com/office/powerpoint/2010/main" val="221525201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194190975"/>
      </p:ext>
    </p:extLst>
  </p:cSld>
  <p:clrMapOvr>
    <a:masterClrMapping/>
  </p:clrMapOvr>
  <p:transition>
    <p:fade/>
  </p:transition>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70230737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851B-53DD-42DE-B98F-EF9833BA21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51F285-23AA-4DB8-8E36-C7A35339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C06130-252F-4873-AC60-0DEC35F31A95}"/>
              </a:ext>
            </a:extLst>
          </p:cNvPr>
          <p:cNvSpPr>
            <a:spLocks noGrp="1"/>
          </p:cNvSpPr>
          <p:nvPr>
            <p:ph type="dt" sz="half" idx="10"/>
          </p:nvPr>
        </p:nvSpPr>
        <p:spPr/>
        <p:txBody>
          <a:bodyPr/>
          <a:lstStyle/>
          <a:p>
            <a:fld id="{A8085009-E053-4CFC-B70B-71D82C275186}" type="datetimeFigureOut">
              <a:rPr lang="en-US" smtClean="0"/>
              <a:t>1/31/2022</a:t>
            </a:fld>
            <a:endParaRPr lang="en-US"/>
          </a:p>
        </p:txBody>
      </p:sp>
      <p:sp>
        <p:nvSpPr>
          <p:cNvPr id="5" name="Footer Placeholder 4">
            <a:extLst>
              <a:ext uri="{FF2B5EF4-FFF2-40B4-BE49-F238E27FC236}">
                <a16:creationId xmlns:a16="http://schemas.microsoft.com/office/drawing/2014/main" id="{5BBA483F-3C5E-46A7-A561-676168E03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7CB13-327A-4D39-9F62-1B27D551CDEC}"/>
              </a:ext>
            </a:extLst>
          </p:cNvPr>
          <p:cNvSpPr>
            <a:spLocks noGrp="1"/>
          </p:cNvSpPr>
          <p:nvPr>
            <p:ph type="sldNum" sz="quarter" idx="12"/>
          </p:nvPr>
        </p:nvSpPr>
        <p:spPr/>
        <p:txBody>
          <a:bodyPr/>
          <a:lstStyle/>
          <a:p>
            <a:fld id="{1A311F4F-3675-466E-9388-734BB41532D3}" type="slidenum">
              <a:rPr lang="en-US" smtClean="0"/>
              <a:t>‹#›</a:t>
            </a:fld>
            <a:endParaRPr lang="en-US"/>
          </a:p>
        </p:txBody>
      </p:sp>
    </p:spTree>
    <p:extLst>
      <p:ext uri="{BB962C8B-B14F-4D97-AF65-F5344CB8AC3E}">
        <p14:creationId xmlns:p14="http://schemas.microsoft.com/office/powerpoint/2010/main" val="8608190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83643048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125686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934442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31766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Blank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2273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63968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1557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06329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050447036"/>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5">
            <a:extLst>
              <a:ext uri="{FF2B5EF4-FFF2-40B4-BE49-F238E27FC236}">
                <a16:creationId xmlns:a16="http://schemas.microsoft.com/office/drawing/2014/main" id="{B97B15E4-CDBA-4931-BA44-2308C213F725}"/>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36439487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50000"/>
                  </a:schemeClr>
                </a:solidFill>
              </a:defRPr>
            </a:lvl1pPr>
          </a:lstStyle>
          <a:p>
            <a:r>
              <a:rPr lang="en-US" dirty="0"/>
              <a:t>Click to edit Master title style</a:t>
            </a:r>
          </a:p>
        </p:txBody>
      </p:sp>
    </p:spTree>
    <p:extLst>
      <p:ext uri="{BB962C8B-B14F-4D97-AF65-F5344CB8AC3E}">
        <p14:creationId xmlns:p14="http://schemas.microsoft.com/office/powerpoint/2010/main" val="413945417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B7899E10-A5AD-4F10-B12D-0B5A23C4BFEA}"/>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2843008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4BAEA856-D6E1-42A4-9356-6BE13B26CF23}" type="datetimeFigureOut">
              <a:rPr lang="en-US" smtClean="0">
                <a:solidFill>
                  <a:prstClr val="black">
                    <a:tint val="75000"/>
                  </a:prstClr>
                </a:solidFill>
              </a:rPr>
              <a:pPr/>
              <a:t>1/31/2022</a:t>
            </a:fld>
            <a:endParaRPr lang="en-US" dirty="0">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F85E53AC-C7F6-4C31-9180-F583D71E5207}" type="slidenum">
              <a:rPr lang="en-US" smtClean="0">
                <a:solidFill>
                  <a:prstClr val="black">
                    <a:tint val="75000"/>
                  </a:prstClr>
                </a:solidFill>
              </a:rPr>
              <a:pPr/>
              <a:t>‹#›</a:t>
            </a:fld>
            <a:endParaRPr lang="en-US" dirty="0">
              <a:solidFill>
                <a:prstClr val="black">
                  <a:tint val="75000"/>
                </a:prstClr>
              </a:solidFill>
            </a:endParaRPr>
          </a:p>
        </p:txBody>
      </p:sp>
      <p:sp>
        <p:nvSpPr>
          <p:cNvPr id="7" name="Title 5">
            <a:extLst>
              <a:ext uri="{FF2B5EF4-FFF2-40B4-BE49-F238E27FC236}">
                <a16:creationId xmlns:a16="http://schemas.microsoft.com/office/drawing/2014/main" id="{B358B76C-5071-47D4-9FDA-3D4BD8A3AF71}"/>
              </a:ext>
            </a:extLst>
          </p:cNvPr>
          <p:cNvSpPr txBox="1">
            <a:spLocks/>
          </p:cNvSpPr>
          <p:nvPr userDrawn="1"/>
        </p:nvSpPr>
        <p:spPr>
          <a:xfrm>
            <a:off x="269238" y="174885"/>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4400" b="0" i="0" u="none" strike="noStrike" kern="1200" cap="none" spc="0" normalizeH="0" baseline="0">
                <a:ln>
                  <a:noFill/>
                </a:ln>
                <a:solidFill>
                  <a:schemeClr val="accent4">
                    <a:lumMod val="50000"/>
                  </a:schemeClr>
                </a:solidFill>
                <a:effectLst/>
                <a:uLnTx/>
                <a:uFillTx/>
                <a:latin typeface="+mj-lt"/>
                <a:ea typeface="+mj-ea"/>
                <a:cs typeface="Segoe UI Light"/>
              </a:defRPr>
            </a:lvl1pPr>
          </a:lstStyle>
          <a:p>
            <a:r>
              <a:rPr lang="en-US"/>
              <a:t>Click to edit Master title style</a:t>
            </a:r>
            <a:endParaRPr lang="en-US" dirty="0"/>
          </a:p>
        </p:txBody>
      </p:sp>
    </p:spTree>
    <p:extLst>
      <p:ext uri="{BB962C8B-B14F-4D97-AF65-F5344CB8AC3E}">
        <p14:creationId xmlns:p14="http://schemas.microsoft.com/office/powerpoint/2010/main" val="115611789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2B92AD93-F71E-4F73-B8D7-AEA8E8D12ADA}"/>
              </a:ext>
            </a:extLst>
          </p:cNvPr>
          <p:cNvSpPr txBox="1"/>
          <p:nvPr userDrawn="1"/>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Tree>
    <p:extLst>
      <p:ext uri="{BB962C8B-B14F-4D97-AF65-F5344CB8AC3E}">
        <p14:creationId xmlns:p14="http://schemas.microsoft.com/office/powerpoint/2010/main" val="91922142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8_Title Slide 3">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414" y="0"/>
            <a:ext cx="12448814" cy="6989885"/>
          </a:xfrm>
          <a:prstGeom prst="rect">
            <a:avLst/>
          </a:prstGeom>
        </p:spPr>
      </p:pic>
      <p:sp>
        <p:nvSpPr>
          <p:cNvPr id="10" name="Rectangle 9"/>
          <p:cNvSpPr/>
          <p:nvPr userDrawn="1"/>
        </p:nvSpPr>
        <p:spPr bwMode="auto">
          <a:xfrm>
            <a:off x="-87923" y="3"/>
            <a:ext cx="9270023" cy="6854391"/>
          </a:xfrm>
          <a:prstGeom prst="rect">
            <a:avLst/>
          </a:prstGeom>
          <a:gradFill flip="none" rotWithShape="1">
            <a:gsLst>
              <a:gs pos="64000">
                <a:schemeClr val="tx1">
                  <a:tint val="66000"/>
                  <a:satMod val="160000"/>
                  <a:lumMod val="100000"/>
                  <a:alpha val="0"/>
                </a:schemeClr>
              </a:gs>
              <a:gs pos="100000">
                <a:schemeClr val="tx1">
                  <a:alpha val="47000"/>
                </a:schemeClr>
              </a:gs>
            </a:gsLst>
            <a:path path="circle">
              <a:fillToRect l="100000" t="100000"/>
            </a:path>
            <a:tileRect r="-100000" b="-10000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0" rIns="0" bIns="46620" numCol="1" rtlCol="0" anchor="ctr" anchorCtr="0" compatLnSpc="1">
            <a:prstTxWarp prst="textNoShape">
              <a:avLst/>
            </a:prstTxWarp>
          </a:bodyPr>
          <a:lstStyle/>
          <a:p>
            <a:pPr algn="ctr" defTabSz="913666"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6" name="Rectangle 15"/>
          <p:cNvSpPr/>
          <p:nvPr userDrawn="1"/>
        </p:nvSpPr>
        <p:spPr bwMode="auto">
          <a:xfrm>
            <a:off x="22352" y="1350387"/>
            <a:ext cx="12206593" cy="3642658"/>
          </a:xfrm>
          <a:prstGeom prst="rect">
            <a:avLst/>
          </a:prstGeom>
          <a:solidFill>
            <a:schemeClr val="accent4">
              <a:lumMod val="50000"/>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4" fontAlgn="base">
              <a:lnSpc>
                <a:spcPct val="90000"/>
              </a:lnSpc>
              <a:spcBef>
                <a:spcPct val="0"/>
              </a:spcBef>
              <a:spcAft>
                <a:spcPct val="0"/>
              </a:spcAft>
            </a:pPr>
            <a:endParaRPr lang="en-US" sz="2353" dirty="0">
              <a:solidFill>
                <a:srgbClr val="008272"/>
              </a:solidFill>
              <a:ea typeface="Segoe UI" pitchFamily="34" charset="0"/>
              <a:cs typeface="Segoe UI" pitchFamily="34" charset="0"/>
            </a:endParaRPr>
          </a:p>
        </p:txBody>
      </p:sp>
      <p:sp>
        <p:nvSpPr>
          <p:cNvPr id="2" name="Title 1"/>
          <p:cNvSpPr>
            <a:spLocks noGrp="1"/>
          </p:cNvSpPr>
          <p:nvPr userDrawn="1">
            <p:ph type="title" hasCustomPrompt="1"/>
          </p:nvPr>
        </p:nvSpPr>
        <p:spPr>
          <a:xfrm>
            <a:off x="269305" y="1404307"/>
            <a:ext cx="5042927" cy="1795633"/>
          </a:xfrm>
          <a:noFill/>
        </p:spPr>
        <p:txBody>
          <a:bodyPr lIns="149216" tIns="93261" rIns="149216" bIns="93261" anchor="t" anchorCtr="0"/>
          <a:lstStyle>
            <a:lvl1pPr>
              <a:lnSpc>
                <a:spcPct val="150000"/>
              </a:lnSpc>
              <a:defRPr sz="480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userDrawn="1">
            <p:ph type="body" sz="quarter" idx="12" hasCustomPrompt="1"/>
          </p:nvPr>
        </p:nvSpPr>
        <p:spPr>
          <a:xfrm>
            <a:off x="269305" y="3199939"/>
            <a:ext cx="5042927" cy="1793105"/>
          </a:xfrm>
          <a:noFill/>
        </p:spPr>
        <p:txBody>
          <a:bodyPr lIns="149216" tIns="111912" rIns="149216" bIns="111912">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a:p>
            <a:pPr lvl="0"/>
            <a:r>
              <a:rPr lang="en-US" dirty="0"/>
              <a:t>Microsoft Learning</a:t>
            </a:r>
          </a:p>
        </p:txBody>
      </p:sp>
    </p:spTree>
    <p:extLst>
      <p:ext uri="{BB962C8B-B14F-4D97-AF65-F5344CB8AC3E}">
        <p14:creationId xmlns:p14="http://schemas.microsoft.com/office/powerpoint/2010/main" val="18361484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7683" y="3436157"/>
            <a:ext cx="6276531" cy="1793104"/>
          </a:xfrm>
          <a:prstGeom prst="rect">
            <a:avLst/>
          </a:prstGeom>
          <a:noFill/>
        </p:spPr>
        <p:txBody>
          <a:bodyPr lIns="146304" tIns="91440" rIns="146304" bIns="91440" anchor="t" anchorCtr="0"/>
          <a:lstStyle>
            <a:lvl1pPr>
              <a:defRPr sz="3970" spc="-74" baseline="0">
                <a:gradFill>
                  <a:gsLst>
                    <a:gs pos="57576">
                      <a:srgbClr val="FFFFFF"/>
                    </a:gs>
                    <a:gs pos="35000">
                      <a:srgbClr val="FFFFFF"/>
                    </a:gs>
                  </a:gsLst>
                  <a:lin ang="5400000" scaled="0"/>
                </a:gradFill>
              </a:defRPr>
            </a:lvl1pPr>
          </a:lstStyle>
          <a:p>
            <a:r>
              <a:rPr lang="en-US" dirty="0"/>
              <a:t>Presentation title</a:t>
            </a:r>
          </a:p>
        </p:txBody>
      </p:sp>
      <p:pic>
        <p:nvPicPr>
          <p:cNvPr id="4" name="Picture 3" descr="A picture containing bridge, water, light&#10;&#10;Description automatically generated">
            <a:extLst>
              <a:ext uri="{FF2B5EF4-FFF2-40B4-BE49-F238E27FC236}">
                <a16:creationId xmlns:a16="http://schemas.microsoft.com/office/drawing/2014/main" id="{80C823BC-3C70-4E25-8C60-5F08CB2341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924"/>
            <a:ext cx="12192000" cy="6889924"/>
          </a:xfrm>
          <a:prstGeom prst="rect">
            <a:avLst/>
          </a:prstGeom>
        </p:spPr>
      </p:pic>
      <p:sp>
        <p:nvSpPr>
          <p:cNvPr id="3" name="Rectangle 2">
            <a:extLst>
              <a:ext uri="{FF2B5EF4-FFF2-40B4-BE49-F238E27FC236}">
                <a16:creationId xmlns:a16="http://schemas.microsoft.com/office/drawing/2014/main" id="{42831091-A48F-48BB-AD7D-E929D0C062C1}"/>
              </a:ext>
            </a:extLst>
          </p:cNvPr>
          <p:cNvSpPr/>
          <p:nvPr userDrawn="1"/>
        </p:nvSpPr>
        <p:spPr>
          <a:xfrm>
            <a:off x="0" y="2698812"/>
            <a:ext cx="3870664" cy="41591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5174A23-19F6-4907-A7F6-4B2A1ECCF589}"/>
              </a:ext>
            </a:extLst>
          </p:cNvPr>
          <p:cNvSpPr/>
          <p:nvPr userDrawn="1"/>
        </p:nvSpPr>
        <p:spPr>
          <a:xfrm rot="5400000">
            <a:off x="1529920" y="2621130"/>
            <a:ext cx="2684755" cy="57445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5FB3BA-7A26-4890-A55F-398A4768CE1F}"/>
              </a:ext>
            </a:extLst>
          </p:cNvPr>
          <p:cNvSpPr/>
          <p:nvPr userDrawn="1"/>
        </p:nvSpPr>
        <p:spPr>
          <a:xfrm>
            <a:off x="1036305" y="3342877"/>
            <a:ext cx="3870664" cy="1793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169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83737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81097747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777"/>
          </a:xfrm>
        </p:spPr>
        <p:txBody>
          <a:bodyPr wrap="square" lIns="0" tIns="0" rIns="0" bIns="0">
            <a:spAutoFit/>
          </a:bodyPr>
          <a:lstStyle>
            <a:lvl1pPr marL="0" indent="0">
              <a:buNone/>
              <a:defRPr lang="en-US" sz="2000" dirty="0" smtClean="0">
                <a:solidFill>
                  <a:schemeClr val="accent1"/>
                </a:solidFill>
                <a:latin typeface="+mj-lt"/>
                <a:cs typeface="+mn-cs"/>
              </a:defRPr>
            </a:lvl1pPr>
          </a:lstStyle>
          <a:p>
            <a:pPr marL="0" lvl="0" defTabSz="914367"/>
            <a:r>
              <a:rPr lang="en-US"/>
              <a:t>Click to edit Master text styles</a:t>
            </a:r>
          </a:p>
        </p:txBody>
      </p:sp>
    </p:spTree>
    <p:extLst>
      <p:ext uri="{BB962C8B-B14F-4D97-AF65-F5344CB8AC3E}">
        <p14:creationId xmlns:p14="http://schemas.microsoft.com/office/powerpoint/2010/main" val="249323807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a:t>Click to edit Master title style</a:t>
            </a:r>
          </a:p>
        </p:txBody>
      </p:sp>
    </p:spTree>
    <p:extLst>
      <p:ext uri="{BB962C8B-B14F-4D97-AF65-F5344CB8AC3E}">
        <p14:creationId xmlns:p14="http://schemas.microsoft.com/office/powerpoint/2010/main" val="28526899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50640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image" Target="../media/image2.png"/><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slideLayout" Target="../slideLayouts/slideLayout72.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42" Type="http://schemas.openxmlformats.org/officeDocument/2006/relationships/slideLayout" Target="../slideLayouts/slideLayout75.xml"/><Relationship Id="rId47" Type="http://schemas.openxmlformats.org/officeDocument/2006/relationships/slideLayout" Target="../slideLayouts/slideLayout80.xml"/><Relationship Id="rId50" Type="http://schemas.openxmlformats.org/officeDocument/2006/relationships/theme" Target="../theme/theme3.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9" Type="http://schemas.openxmlformats.org/officeDocument/2006/relationships/slideLayout" Target="../slideLayouts/slideLayout62.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45" Type="http://schemas.openxmlformats.org/officeDocument/2006/relationships/slideLayout" Target="../slideLayouts/slideLayout78.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49" Type="http://schemas.openxmlformats.org/officeDocument/2006/relationships/slideLayout" Target="../slideLayouts/slideLayout82.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4" Type="http://schemas.openxmlformats.org/officeDocument/2006/relationships/slideLayout" Target="../slideLayouts/slideLayout77.xml"/><Relationship Id="rId52" Type="http://schemas.openxmlformats.org/officeDocument/2006/relationships/image" Target="../media/image10.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slideLayout" Target="../slideLayouts/slideLayout76.xml"/><Relationship Id="rId48" Type="http://schemas.openxmlformats.org/officeDocument/2006/relationships/slideLayout" Target="../slideLayouts/slideLayout81.xml"/><Relationship Id="rId8" Type="http://schemas.openxmlformats.org/officeDocument/2006/relationships/slideLayout" Target="../slideLayouts/slideLayout41.xml"/><Relationship Id="rId51" Type="http://schemas.openxmlformats.org/officeDocument/2006/relationships/image" Target="../media/image9.emf"/><Relationship Id="rId3" Type="http://schemas.openxmlformats.org/officeDocument/2006/relationships/slideLayout" Target="../slideLayouts/slideLayout36.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 Id="rId46" Type="http://schemas.openxmlformats.org/officeDocument/2006/relationships/slideLayout" Target="../slideLayouts/slideLayout79.xml"/><Relationship Id="rId20" Type="http://schemas.openxmlformats.org/officeDocument/2006/relationships/slideLayout" Target="../slideLayouts/slideLayout53.xml"/><Relationship Id="rId41" Type="http://schemas.openxmlformats.org/officeDocument/2006/relationships/slideLayout" Target="../slideLayouts/slideLayout74.xml"/><Relationship Id="rId1" Type="http://schemas.openxmlformats.org/officeDocument/2006/relationships/slideLayout" Target="../slideLayouts/slideLayout34.xml"/><Relationship Id="rId6"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image" Target="../media/image24.jpg"/><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heme" Target="../theme/theme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extLst>
              <a:ext uri="{BEBA8EAE-BF5A-486C-A8C5-ECC9F3942E4B}">
                <a14:imgProps xmlns:a14="http://schemas.microsoft.com/office/drawing/2010/main">
                  <a14:imgLayer r:embed="rId7">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F0D418-89A3-44AF-9920-DD6BD0B7AE2F}"/>
              </a:ext>
            </a:extLst>
          </p:cNvPr>
          <p:cNvSpPr/>
          <p:nvPr userDrawn="1"/>
        </p:nvSpPr>
        <p:spPr>
          <a:xfrm>
            <a:off x="0" y="6497813"/>
            <a:ext cx="121920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4">
                  <a:lumMod val="75000"/>
                </a:schemeClr>
              </a:solidFill>
            </a:endParaRPr>
          </a:p>
        </p:txBody>
      </p:sp>
      <p:sp>
        <p:nvSpPr>
          <p:cNvPr id="4" name="TextBox 3"/>
          <p:cNvSpPr txBox="1"/>
          <p:nvPr/>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
        <p:nvSpPr>
          <p:cNvPr id="9" name="Title Placeholder 8"/>
          <p:cNvSpPr>
            <a:spLocks noGrp="1"/>
          </p:cNvSpPr>
          <p:nvPr>
            <p:ph type="title"/>
          </p:nvPr>
        </p:nvSpPr>
        <p:spPr>
          <a:xfrm>
            <a:off x="609600" y="274638"/>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userDrawn="1"/>
        </p:nvSpPr>
        <p:spPr>
          <a:xfrm>
            <a:off x="124891" y="6539115"/>
            <a:ext cx="2334845" cy="276999"/>
          </a:xfrm>
          <a:prstGeom prst="rect">
            <a:avLst/>
          </a:prstGeom>
          <a:noFill/>
        </p:spPr>
        <p:txBody>
          <a:bodyPr wrap="square" rtlCol="0">
            <a:spAutoFit/>
          </a:bodyPr>
          <a:lstStyle/>
          <a:p>
            <a:r>
              <a:rPr lang="en-US" sz="1200" dirty="0">
                <a:solidFill>
                  <a:schemeClr val="bg1"/>
                </a:solidFill>
              </a:rPr>
              <a:t>TempDB Improvements</a:t>
            </a:r>
          </a:p>
        </p:txBody>
      </p:sp>
    </p:spTree>
    <p:extLst>
      <p:ext uri="{BB962C8B-B14F-4D97-AF65-F5344CB8AC3E}">
        <p14:creationId xmlns:p14="http://schemas.microsoft.com/office/powerpoint/2010/main" val="1770304735"/>
      </p:ext>
    </p:extLst>
  </p:cSld>
  <p:clrMap bg1="lt1" tx1="dk1" bg2="lt2" tx2="dk2" accent1="accent1" accent2="accent2" accent3="accent3" accent4="accent4" accent5="accent5" accent6="accent6" hlink="hlink" folHlink="folHlink"/>
  <p:sldLayoutIdLst>
    <p:sldLayoutId id="2147483720" r:id="rId1"/>
    <p:sldLayoutId id="2147483964" r:id="rId2"/>
    <p:sldLayoutId id="2147483965" r:id="rId3"/>
    <p:sldLayoutId id="2147483996" r:id="rId4"/>
  </p:sldLayoutIdLst>
  <p:txStyles>
    <p:title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accent5"/>
          </a:solidFill>
          <a:effectLst/>
          <a:uLnTx/>
          <a:uFillTx/>
          <a:latin typeface="+mj-lt"/>
          <a:ea typeface="+mj-ea"/>
          <a:cs typeface="Segoe UI Light"/>
        </a:defRPr>
      </a:lvl1pPr>
    </p:titleStyle>
    <p:body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78440088"/>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984" r:id="rId18"/>
    <p:sldLayoutId id="2147483985" r:id="rId19"/>
    <p:sldLayoutId id="2147483986" r:id="rId20"/>
    <p:sldLayoutId id="2147483987" r:id="rId21"/>
    <p:sldLayoutId id="2147483988" r:id="rId22"/>
    <p:sldLayoutId id="2147483989" r:id="rId23"/>
    <p:sldLayoutId id="2147483990" r:id="rId24"/>
    <p:sldLayoutId id="2147483991" r:id="rId25"/>
    <p:sldLayoutId id="2147483992" r:id="rId26"/>
    <p:sldLayoutId id="2147483993" r:id="rId27"/>
    <p:sldLayoutId id="2147483994" r:id="rId28"/>
    <p:sldLayoutId id="2147483995" r:id="rId2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solidFill>
            <a:srgbClr val="0078D7"/>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solidFill>
            <a:srgbClr val="000000"/>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rgbClr val="000000"/>
          </a:soli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rgbClr val="000000"/>
          </a:soli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1"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432389870"/>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 id="2147484010" r:id="rId13"/>
    <p:sldLayoutId id="2147484011" r:id="rId14"/>
    <p:sldLayoutId id="2147484012"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6" r:id="rId29"/>
    <p:sldLayoutId id="2147484027" r:id="rId30"/>
    <p:sldLayoutId id="2147484028" r:id="rId31"/>
    <p:sldLayoutId id="2147484029" r:id="rId32"/>
    <p:sldLayoutId id="2147484030" r:id="rId33"/>
    <p:sldLayoutId id="2147484031" r:id="rId34"/>
    <p:sldLayoutId id="2147484032" r:id="rId35"/>
    <p:sldLayoutId id="2147484033" r:id="rId36"/>
    <p:sldLayoutId id="2147484034" r:id="rId37"/>
    <p:sldLayoutId id="2147484035" r:id="rId38"/>
    <p:sldLayoutId id="2147484036" r:id="rId39"/>
    <p:sldLayoutId id="2147484037" r:id="rId40"/>
    <p:sldLayoutId id="2147484038" r:id="rId41"/>
    <p:sldLayoutId id="2147484039" r:id="rId42"/>
    <p:sldLayoutId id="2147484040" r:id="rId43"/>
    <p:sldLayoutId id="2147484041" r:id="rId44"/>
    <p:sldLayoutId id="2147484042" r:id="rId45"/>
    <p:sldLayoutId id="2147484043" r:id="rId46"/>
    <p:sldLayoutId id="2147484044" r:id="rId47"/>
    <p:sldLayoutId id="2147484045" r:id="rId48"/>
    <p:sldLayoutId id="2147484046" r:id="rId49"/>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
        <p:nvSpPr>
          <p:cNvPr id="9" name="Title Placeholder 8"/>
          <p:cNvSpPr>
            <a:spLocks noGrp="1"/>
          </p:cNvSpPr>
          <p:nvPr>
            <p:ph type="title"/>
          </p:nvPr>
        </p:nvSpPr>
        <p:spPr>
          <a:xfrm>
            <a:off x="609600" y="274638"/>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366AA394-BFB9-4EC5-BE48-0F9705F817FF}"/>
              </a:ext>
            </a:extLst>
          </p:cNvPr>
          <p:cNvSpPr/>
          <p:nvPr userDrawn="1"/>
        </p:nvSpPr>
        <p:spPr>
          <a:xfrm>
            <a:off x="0" y="6497813"/>
            <a:ext cx="121920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4">
                  <a:lumMod val="75000"/>
                </a:schemeClr>
              </a:solidFill>
            </a:endParaRPr>
          </a:p>
        </p:txBody>
      </p:sp>
      <p:sp>
        <p:nvSpPr>
          <p:cNvPr id="7" name="Rectangle 6">
            <a:extLst>
              <a:ext uri="{FF2B5EF4-FFF2-40B4-BE49-F238E27FC236}">
                <a16:creationId xmlns:a16="http://schemas.microsoft.com/office/drawing/2014/main" id="{86B374D5-5744-4147-B311-13B6E1E8798F}"/>
              </a:ext>
            </a:extLst>
          </p:cNvPr>
          <p:cNvSpPr/>
          <p:nvPr userDrawn="1"/>
        </p:nvSpPr>
        <p:spPr>
          <a:xfrm>
            <a:off x="18149" y="6531751"/>
            <a:ext cx="5542142" cy="307777"/>
          </a:xfrm>
          <a:prstGeom prst="rect">
            <a:avLst/>
          </a:prstGeom>
          <a:noFill/>
          <a:ln>
            <a:noFill/>
          </a:ln>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0160">
                  <a:solidFill>
                    <a:schemeClr val="accent4">
                      <a:lumMod val="75000"/>
                    </a:schemeClr>
                  </a:solidFill>
                  <a:prstDash val="solid"/>
                </a:ln>
                <a:solidFill>
                  <a:schemeClr val="bg1"/>
                </a:solidFill>
                <a:effectLst>
                  <a:outerShdw blurRad="38100" dist="22860" dir="5400000" algn="tl" rotWithShape="0">
                    <a:srgbClr val="000000">
                      <a:alpha val="30000"/>
                    </a:srgbClr>
                  </a:outerShdw>
                </a:effectLst>
                <a:uLnTx/>
                <a:uFillTx/>
                <a:latin typeface="Segoe UI"/>
                <a:ea typeface="+mn-ea"/>
                <a:cs typeface="+mn-cs"/>
              </a:rPr>
              <a:t>Accelerated Database Recovery</a:t>
            </a:r>
          </a:p>
        </p:txBody>
      </p:sp>
    </p:spTree>
    <p:extLst>
      <p:ext uri="{BB962C8B-B14F-4D97-AF65-F5344CB8AC3E}">
        <p14:creationId xmlns:p14="http://schemas.microsoft.com/office/powerpoint/2010/main" val="2430950340"/>
      </p:ext>
    </p:extLst>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txStyles>
    <p:title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accent4">
              <a:lumMod val="50000"/>
            </a:schemeClr>
          </a:solidFill>
          <a:effectLst/>
          <a:uLnTx/>
          <a:uFillTx/>
          <a:latin typeface="+mj-lt"/>
          <a:ea typeface="+mj-ea"/>
          <a:cs typeface="Segoe UI Light"/>
        </a:defRPr>
      </a:lvl1pPr>
    </p:titleStyle>
    <p:body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8.xml.rels><?xml version="1.0" encoding="UTF-8" standalone="yes"?>
<Relationships xmlns="http://schemas.openxmlformats.org/package/2006/relationships"><Relationship Id="rId8" Type="http://schemas.openxmlformats.org/officeDocument/2006/relationships/hyperlink" Target="https://techcommunity.microsoft.com/t5/sql-server/tempdb-files-and-trace-flags-and-updates-oh-my/ba-p/385937" TargetMode="External"/><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hyperlink" Target="https://www.youtube.com/watch?v=g4aemv5O9as&amp;t=1s"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88.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image" Target="../media/image28.png"/><Relationship Id="rId9" Type="http://schemas.openxmlformats.org/officeDocument/2006/relationships/image" Target="../media/image3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496114" y="3278008"/>
            <a:ext cx="5199473" cy="886397"/>
          </a:xfrm>
        </p:spPr>
        <p:txBody>
          <a:bodyPr/>
          <a:lstStyle/>
          <a:p>
            <a:r>
              <a:rPr lang="en-US" dirty="0"/>
              <a:t>TempDB Improvements</a:t>
            </a:r>
            <a:br>
              <a:rPr lang="en-US" dirty="0"/>
            </a:br>
            <a:endParaRPr lang="en-US" dirty="0"/>
          </a:p>
        </p:txBody>
      </p:sp>
    </p:spTree>
    <p:extLst>
      <p:ext uri="{BB962C8B-B14F-4D97-AF65-F5344CB8AC3E}">
        <p14:creationId xmlns:p14="http://schemas.microsoft.com/office/powerpoint/2010/main" val="412570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E60390AE-1BC0-4F62-986C-B0D028F3A489}"/>
              </a:ext>
            </a:extLst>
          </p:cNvPr>
          <p:cNvGraphicFramePr>
            <a:graphicFrameLocks noGrp="1"/>
          </p:cNvGraphicFramePr>
          <p:nvPr>
            <p:extLst>
              <p:ext uri="{D42A27DB-BD31-4B8C-83A1-F6EECF244321}">
                <p14:modId xmlns:p14="http://schemas.microsoft.com/office/powerpoint/2010/main" val="2848243077"/>
              </p:ext>
            </p:extLst>
          </p:nvPr>
        </p:nvGraphicFramePr>
        <p:xfrm>
          <a:off x="4928163" y="1759895"/>
          <a:ext cx="2362200" cy="4079240"/>
        </p:xfrm>
        <a:graphic>
          <a:graphicData uri="http://schemas.openxmlformats.org/drawingml/2006/table">
            <a:tbl>
              <a:tblPr firstRow="1" bandRow="1"/>
              <a:tblGrid>
                <a:gridCol w="10668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tblGrid>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0</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Header</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1</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PFS</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2</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GAM</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3</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SGAM</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4168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IAM/Data /Index</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8088</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PFS</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74168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IAM/Data /Index</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511232</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GAM</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511233</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SGAM</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
        <p:nvSpPr>
          <p:cNvPr id="22" name="TextBox 21">
            <a:extLst>
              <a:ext uri="{FF2B5EF4-FFF2-40B4-BE49-F238E27FC236}">
                <a16:creationId xmlns:a16="http://schemas.microsoft.com/office/drawing/2014/main" id="{C0CC01CE-D736-4B12-905D-DBF78C7882A8}"/>
              </a:ext>
            </a:extLst>
          </p:cNvPr>
          <p:cNvSpPr txBox="1"/>
          <p:nvPr/>
        </p:nvSpPr>
        <p:spPr>
          <a:xfrm>
            <a:off x="5088305" y="1226156"/>
            <a:ext cx="2015390" cy="46166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Pct val="110000"/>
              <a:buFontTx/>
              <a:buNone/>
              <a:tabLst/>
              <a:defRPr/>
            </a:pPr>
            <a:r>
              <a:rPr lang="en-US" sz="2400" kern="0" dirty="0">
                <a:solidFill>
                  <a:srgbClr val="000000"/>
                </a:solidFill>
              </a:rPr>
              <a:t>TempDB</a:t>
            </a:r>
            <a:r>
              <a:rPr kumimoji="0" lang="en-US" sz="2400" b="0" i="0" u="none" strike="noStrike" kern="0" cap="none" spc="0" normalizeH="0" baseline="0" noProof="0" dirty="0">
                <a:ln>
                  <a:noFill/>
                </a:ln>
                <a:solidFill>
                  <a:srgbClr val="000000"/>
                </a:solidFill>
                <a:effectLst/>
                <a:uLnTx/>
                <a:uFillTx/>
              </a:rPr>
              <a:t>.</a:t>
            </a:r>
            <a:r>
              <a:rPr kumimoji="0" lang="en-US" sz="2400" b="0" i="0" u="none" strike="noStrike" kern="0" cap="none" spc="0" normalizeH="0" baseline="0" noProof="0" dirty="0" err="1">
                <a:ln>
                  <a:noFill/>
                </a:ln>
                <a:solidFill>
                  <a:srgbClr val="000000"/>
                </a:solidFill>
                <a:effectLst/>
                <a:uLnTx/>
                <a:uFillTx/>
              </a:rPr>
              <a:t>mdf</a:t>
            </a:r>
            <a:endParaRPr kumimoji="0" lang="en-US" sz="2400" b="0" i="0" u="none" strike="noStrike" kern="0" cap="none" spc="0" normalizeH="0" baseline="0" noProof="0" dirty="0">
              <a:ln>
                <a:noFill/>
              </a:ln>
              <a:solidFill>
                <a:srgbClr val="000000"/>
              </a:solidFill>
              <a:effectLst/>
              <a:uLnTx/>
              <a:uFillTx/>
            </a:endParaRPr>
          </a:p>
        </p:txBody>
      </p:sp>
      <p:sp>
        <p:nvSpPr>
          <p:cNvPr id="25" name="Rectangle 24">
            <a:extLst>
              <a:ext uri="{FF2B5EF4-FFF2-40B4-BE49-F238E27FC236}">
                <a16:creationId xmlns:a16="http://schemas.microsoft.com/office/drawing/2014/main" id="{A3E2592D-CBBC-45FD-94E8-D632116DB080}"/>
              </a:ext>
            </a:extLst>
          </p:cNvPr>
          <p:cNvSpPr/>
          <p:nvPr/>
        </p:nvSpPr>
        <p:spPr>
          <a:xfrm>
            <a:off x="8318607" y="1641528"/>
            <a:ext cx="2076678" cy="928457"/>
          </a:xfrm>
          <a:prstGeom prst="rect">
            <a:avLst/>
          </a:prstGeom>
          <a:solidFill>
            <a:sysClr val="window" lastClr="FFFFFF"/>
          </a:solidFill>
          <a:ln w="25400" cap="flat" cmpd="sng" algn="ctr">
            <a:solidFill>
              <a:schemeClr val="accent5"/>
            </a:solidFill>
            <a:prstDash val="solid"/>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a:ea typeface="+mn-ea"/>
                <a:cs typeface="+mn-cs"/>
              </a:rPr>
              <a:t>Address is </a:t>
            </a:r>
            <a:r>
              <a:rPr kumimoji="0" lang="en-US" sz="1800" b="0" i="0" u="none" strike="noStrike" kern="0" cap="none" spc="0" normalizeH="0" baseline="0" noProof="0" dirty="0" err="1">
                <a:ln>
                  <a:noFill/>
                </a:ln>
                <a:solidFill>
                  <a:srgbClr val="000000"/>
                </a:solidFill>
                <a:effectLst/>
                <a:uLnTx/>
                <a:uFillTx/>
                <a:latin typeface="Segoe UI"/>
                <a:ea typeface="+mn-ea"/>
                <a:cs typeface="+mn-cs"/>
              </a:rPr>
              <a:t>DBID:FileID:Page</a:t>
            </a:r>
            <a:r>
              <a:rPr kumimoji="0" lang="en-US" sz="1800" b="0" i="0" u="none" strike="noStrike" kern="0" cap="none" spc="0" normalizeH="0" baseline="0" noProof="0" dirty="0">
                <a:ln>
                  <a:noFill/>
                </a:ln>
                <a:solidFill>
                  <a:srgbClr val="000000"/>
                </a:solidFill>
                <a:effectLst/>
                <a:uLnTx/>
                <a:uFillTx/>
                <a:latin typeface="Segoe U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lang="en-US" kern="0" dirty="0">
                <a:solidFill>
                  <a:srgbClr val="000000"/>
                </a:solidFill>
                <a:latin typeface="Segoe UI"/>
              </a:rPr>
              <a:t>2</a:t>
            </a:r>
            <a:r>
              <a:rPr kumimoji="0" lang="en-US" sz="1800" b="0" i="0" u="none" strike="noStrike" kern="0" cap="none" spc="0" normalizeH="0" baseline="0" noProof="0" dirty="0">
                <a:ln>
                  <a:noFill/>
                </a:ln>
                <a:solidFill>
                  <a:srgbClr val="000000"/>
                </a:solidFill>
                <a:effectLst/>
                <a:uLnTx/>
                <a:uFillTx/>
                <a:latin typeface="Segoe UI"/>
                <a:ea typeface="+mn-ea"/>
                <a:cs typeface="+mn-cs"/>
              </a:rPr>
              <a:t>:1:1</a:t>
            </a:r>
          </a:p>
        </p:txBody>
      </p:sp>
      <p:cxnSp>
        <p:nvCxnSpPr>
          <p:cNvPr id="26" name="Straight Arrow Connector 25">
            <a:extLst>
              <a:ext uri="{FF2B5EF4-FFF2-40B4-BE49-F238E27FC236}">
                <a16:creationId xmlns:a16="http://schemas.microsoft.com/office/drawing/2014/main" id="{3BEF68C5-82B0-43EE-9C13-8DDF8E7F84B7}"/>
              </a:ext>
            </a:extLst>
          </p:cNvPr>
          <p:cNvCxnSpPr>
            <a:cxnSpLocks/>
            <a:endCxn id="25" idx="1"/>
          </p:cNvCxnSpPr>
          <p:nvPr/>
        </p:nvCxnSpPr>
        <p:spPr>
          <a:xfrm flipV="1">
            <a:off x="6691648" y="2105757"/>
            <a:ext cx="1626959" cy="176028"/>
          </a:xfrm>
          <a:prstGeom prst="straightConnector1">
            <a:avLst/>
          </a:prstGeom>
          <a:noFill/>
          <a:ln w="38100" cap="flat" cmpd="sng" algn="ctr">
            <a:solidFill>
              <a:schemeClr val="accent5"/>
            </a:solidFill>
            <a:prstDash val="solid"/>
            <a:tailEnd type="arrow"/>
          </a:ln>
          <a:effectLst>
            <a:outerShdw blurRad="40000" dist="20000" dir="5400000" rotWithShape="0">
              <a:srgbClr val="000000">
                <a:alpha val="38000"/>
              </a:srgbClr>
            </a:outerShdw>
          </a:effectLst>
        </p:spPr>
      </p:cxnSp>
      <p:sp>
        <p:nvSpPr>
          <p:cNvPr id="33" name="TextBox 32">
            <a:extLst>
              <a:ext uri="{FF2B5EF4-FFF2-40B4-BE49-F238E27FC236}">
                <a16:creationId xmlns:a16="http://schemas.microsoft.com/office/drawing/2014/main" id="{DA31B993-D979-4946-9EC1-4730E7534B19}"/>
              </a:ext>
            </a:extLst>
          </p:cNvPr>
          <p:cNvSpPr txBox="1"/>
          <p:nvPr/>
        </p:nvSpPr>
        <p:spPr>
          <a:xfrm>
            <a:off x="2245962" y="2968518"/>
            <a:ext cx="1905000" cy="923330"/>
          </a:xfrm>
          <a:prstGeom prst="rect">
            <a:avLst/>
          </a:prstGeom>
          <a:solidFill>
            <a:sysClr val="window" lastClr="FFFFFF"/>
          </a:solidFill>
          <a:ln w="25400" cap="flat" cmpd="sng" algn="ctr">
            <a:solidFill>
              <a:schemeClr val="accent5"/>
            </a:solidFill>
            <a:prstDash val="solid"/>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Pct val="110000"/>
              <a:buFontTx/>
              <a:buNone/>
              <a:tabLst/>
              <a:defRPr/>
            </a:pPr>
            <a:r>
              <a:rPr kumimoji="0" lang="en-US" sz="1800" b="0" i="0" u="none" strike="noStrike" kern="0" cap="none" spc="0" normalizeH="0" baseline="0" noProof="0" dirty="0">
                <a:ln>
                  <a:noFill/>
                </a:ln>
                <a:solidFill>
                  <a:srgbClr val="000000"/>
                </a:solidFill>
                <a:effectLst/>
                <a:uLnTx/>
                <a:uFillTx/>
                <a:latin typeface="Segoe UI"/>
                <a:ea typeface="+mn-ea"/>
                <a:cs typeface="+mn-cs"/>
              </a:rPr>
              <a:t>Page Free Space</a:t>
            </a:r>
          </a:p>
          <a:p>
            <a:pPr marL="0" marR="0" lvl="0" indent="0" defTabSz="457200" eaLnBrk="1" fontAlgn="auto" latinLnBrk="0" hangingPunct="1">
              <a:lnSpc>
                <a:spcPct val="100000"/>
              </a:lnSpc>
              <a:spcBef>
                <a:spcPts val="0"/>
              </a:spcBef>
              <a:spcAft>
                <a:spcPts val="0"/>
              </a:spcAft>
              <a:buClrTx/>
              <a:buSzPct val="110000"/>
              <a:buFontTx/>
              <a:buNone/>
              <a:tabLst/>
              <a:defRPr/>
            </a:pPr>
            <a:r>
              <a:rPr lang="en-US" kern="0" dirty="0">
                <a:solidFill>
                  <a:srgbClr val="000000"/>
                </a:solidFill>
                <a:latin typeface="Segoe UI"/>
              </a:rPr>
              <a:t>Tracks next</a:t>
            </a: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a:p>
            <a:pPr marL="0" marR="0" lvl="0" indent="0" defTabSz="457200" eaLnBrk="1" fontAlgn="auto" latinLnBrk="0" hangingPunct="1">
              <a:lnSpc>
                <a:spcPct val="100000"/>
              </a:lnSpc>
              <a:spcBef>
                <a:spcPts val="0"/>
              </a:spcBef>
              <a:spcAft>
                <a:spcPts val="0"/>
              </a:spcAft>
              <a:buClrTx/>
              <a:buSzPct val="110000"/>
              <a:buFontTx/>
              <a:buNone/>
              <a:tabLst/>
              <a:defRPr/>
            </a:pPr>
            <a:r>
              <a:rPr kumimoji="0" lang="en-US" sz="1800" b="0" i="0" u="none" strike="noStrike" kern="0" cap="none" spc="0" normalizeH="0" baseline="0" noProof="0" dirty="0">
                <a:ln>
                  <a:noFill/>
                </a:ln>
                <a:solidFill>
                  <a:srgbClr val="000000"/>
                </a:solidFill>
                <a:effectLst/>
                <a:uLnTx/>
                <a:uFillTx/>
                <a:latin typeface="Segoe UI"/>
                <a:ea typeface="+mn-ea"/>
                <a:cs typeface="+mn-cs"/>
              </a:rPr>
              <a:t>8,087 Pages</a:t>
            </a:r>
          </a:p>
        </p:txBody>
      </p:sp>
      <p:sp>
        <p:nvSpPr>
          <p:cNvPr id="36" name="Right Brace 35">
            <a:extLst>
              <a:ext uri="{FF2B5EF4-FFF2-40B4-BE49-F238E27FC236}">
                <a16:creationId xmlns:a16="http://schemas.microsoft.com/office/drawing/2014/main" id="{2C20AF08-C790-412F-A746-8AAFE0A3CB07}"/>
              </a:ext>
            </a:extLst>
          </p:cNvPr>
          <p:cNvSpPr/>
          <p:nvPr/>
        </p:nvSpPr>
        <p:spPr>
          <a:xfrm rot="10800000">
            <a:off x="4320602" y="2281783"/>
            <a:ext cx="437922" cy="1909215"/>
          </a:xfrm>
          <a:prstGeom prst="rightBrace">
            <a:avLst>
              <a:gd name="adj1" fmla="val 0"/>
              <a:gd name="adj2" fmla="val 48020"/>
            </a:avLst>
          </a:prstGeom>
          <a:noFill/>
          <a:ln w="38100" cap="flat" cmpd="sng" algn="ctr">
            <a:solidFill>
              <a:schemeClr val="accent5"/>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40" name="Title 1">
            <a:extLst>
              <a:ext uri="{FF2B5EF4-FFF2-40B4-BE49-F238E27FC236}">
                <a16:creationId xmlns:a16="http://schemas.microsoft.com/office/drawing/2014/main" id="{8683C90E-6970-4D21-A192-0D4FBB5E181D}"/>
              </a:ext>
            </a:extLst>
          </p:cNvPr>
          <p:cNvSpPr txBox="1">
            <a:spLocks/>
          </p:cNvSpPr>
          <p:nvPr/>
        </p:nvSpPr>
        <p:spPr>
          <a:xfrm>
            <a:off x="655639" y="320040"/>
            <a:ext cx="9739646" cy="461665"/>
          </a:xfrm>
          <a:prstGeom prst="rect">
            <a:avLst/>
          </a:prstGeom>
          <a:solidFill>
            <a:schemeClr val="bg1"/>
          </a:solidFill>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accent5"/>
                </a:solidFill>
                <a:effectLst/>
                <a:uLnTx/>
                <a:uFillTx/>
                <a:latin typeface="+mj-lt"/>
                <a:ea typeface="+mj-ea"/>
                <a:cs typeface="Segoe UI Light"/>
              </a:defRPr>
            </a:lvl1pPr>
          </a:lstStyle>
          <a:p>
            <a:r>
              <a:rPr lang="en-US" dirty="0"/>
              <a:t>Database Page Layout</a:t>
            </a:r>
          </a:p>
        </p:txBody>
      </p:sp>
    </p:spTree>
    <p:extLst>
      <p:ext uri="{BB962C8B-B14F-4D97-AF65-F5344CB8AC3E}">
        <p14:creationId xmlns:p14="http://schemas.microsoft.com/office/powerpoint/2010/main" val="291468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8A72A-7AFE-4B76-9FFB-48312C3F9641}"/>
              </a:ext>
            </a:extLst>
          </p:cNvPr>
          <p:cNvSpPr>
            <a:spLocks noGrp="1"/>
          </p:cNvSpPr>
          <p:nvPr>
            <p:ph type="title"/>
          </p:nvPr>
        </p:nvSpPr>
        <p:spPr>
          <a:xfrm>
            <a:off x="655639" y="320040"/>
            <a:ext cx="9739646" cy="461665"/>
          </a:xfrm>
        </p:spPr>
        <p:txBody>
          <a:bodyPr/>
          <a:lstStyle/>
          <a:p>
            <a:r>
              <a:rPr lang="en-US" dirty="0">
                <a:solidFill>
                  <a:schemeClr val="accent5"/>
                </a:solidFill>
              </a:rPr>
              <a:t>Metadat</a:t>
            </a:r>
            <a:r>
              <a:rPr lang="en-US" dirty="0"/>
              <a:t>a </a:t>
            </a:r>
            <a:r>
              <a:rPr lang="en-US" dirty="0">
                <a:solidFill>
                  <a:schemeClr val="accent5"/>
                </a:solidFill>
              </a:rPr>
              <a:t>Contention</a:t>
            </a:r>
          </a:p>
        </p:txBody>
      </p:sp>
      <p:graphicFrame>
        <p:nvGraphicFramePr>
          <p:cNvPr id="4" name="Diagram 3">
            <a:extLst>
              <a:ext uri="{FF2B5EF4-FFF2-40B4-BE49-F238E27FC236}">
                <a16:creationId xmlns:a16="http://schemas.microsoft.com/office/drawing/2014/main" id="{94C2D10B-D6D2-4164-B3F6-0B8B48996A22}"/>
              </a:ext>
            </a:extLst>
          </p:cNvPr>
          <p:cNvGraphicFramePr/>
          <p:nvPr/>
        </p:nvGraphicFramePr>
        <p:xfrm>
          <a:off x="655639" y="1265274"/>
          <a:ext cx="10731831"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640CEFE5-BCDE-4750-9881-AF8B0059F700}"/>
              </a:ext>
            </a:extLst>
          </p:cNvPr>
          <p:cNvPicPr>
            <a:picLocks noChangeAspect="1"/>
          </p:cNvPicPr>
          <p:nvPr/>
        </p:nvPicPr>
        <p:blipFill>
          <a:blip r:embed="rId8"/>
          <a:stretch>
            <a:fillRect/>
          </a:stretch>
        </p:blipFill>
        <p:spPr>
          <a:xfrm>
            <a:off x="512646" y="2354060"/>
            <a:ext cx="11017816" cy="3238666"/>
          </a:xfrm>
          <a:prstGeom prst="rect">
            <a:avLst/>
          </a:prstGeom>
          <a:ln w="38100">
            <a:solidFill>
              <a:schemeClr val="accent5"/>
            </a:solidFill>
          </a:ln>
        </p:spPr>
      </p:pic>
    </p:spTree>
    <p:extLst>
      <p:ext uri="{BB962C8B-B14F-4D97-AF65-F5344CB8AC3E}">
        <p14:creationId xmlns:p14="http://schemas.microsoft.com/office/powerpoint/2010/main" val="2127852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486386" y="3243372"/>
            <a:ext cx="5199473" cy="1329595"/>
          </a:xfrm>
        </p:spPr>
        <p:txBody>
          <a:bodyPr/>
          <a:lstStyle/>
          <a:p>
            <a:r>
              <a:rPr lang="en-US" dirty="0"/>
              <a:t>Optimizing the</a:t>
            </a:r>
            <a:br>
              <a:rPr lang="en-US" dirty="0"/>
            </a:br>
            <a:r>
              <a:rPr lang="en-US" dirty="0"/>
              <a:t>TempDB Database </a:t>
            </a:r>
            <a:br>
              <a:rPr lang="en-US" dirty="0"/>
            </a:br>
            <a:endParaRPr lang="en-US" dirty="0"/>
          </a:p>
        </p:txBody>
      </p:sp>
    </p:spTree>
    <p:extLst>
      <p:ext uri="{BB962C8B-B14F-4D97-AF65-F5344CB8AC3E}">
        <p14:creationId xmlns:p14="http://schemas.microsoft.com/office/powerpoint/2010/main" val="375626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8A72A-7AFE-4B76-9FFB-48312C3F9641}"/>
              </a:ext>
            </a:extLst>
          </p:cNvPr>
          <p:cNvSpPr>
            <a:spLocks noGrp="1"/>
          </p:cNvSpPr>
          <p:nvPr>
            <p:ph type="title"/>
          </p:nvPr>
        </p:nvSpPr>
        <p:spPr/>
        <p:txBody>
          <a:bodyPr/>
          <a:lstStyle/>
          <a:p>
            <a:r>
              <a:rPr lang="en-US" dirty="0">
                <a:solidFill>
                  <a:schemeClr val="accent5"/>
                </a:solidFill>
              </a:rPr>
              <a:t>TempDB File Placement</a:t>
            </a:r>
          </a:p>
        </p:txBody>
      </p:sp>
      <p:graphicFrame>
        <p:nvGraphicFramePr>
          <p:cNvPr id="5" name="Table 5">
            <a:extLst>
              <a:ext uri="{FF2B5EF4-FFF2-40B4-BE49-F238E27FC236}">
                <a16:creationId xmlns:a16="http://schemas.microsoft.com/office/drawing/2014/main" id="{EC86D27A-8B18-42B7-81D9-F0811600F100}"/>
              </a:ext>
            </a:extLst>
          </p:cNvPr>
          <p:cNvGraphicFramePr>
            <a:graphicFrameLocks noGrp="1"/>
          </p:cNvGraphicFramePr>
          <p:nvPr>
            <p:ph sz="quarter" idx="13"/>
            <p:extLst>
              <p:ext uri="{D42A27DB-BD31-4B8C-83A1-F6EECF244321}">
                <p14:modId xmlns:p14="http://schemas.microsoft.com/office/powerpoint/2010/main" val="3930210299"/>
              </p:ext>
            </p:extLst>
          </p:nvPr>
        </p:nvGraphicFramePr>
        <p:xfrm>
          <a:off x="655637" y="1168627"/>
          <a:ext cx="10880725" cy="2108200"/>
        </p:xfrm>
        <a:graphic>
          <a:graphicData uri="http://schemas.openxmlformats.org/drawingml/2006/table">
            <a:tbl>
              <a:tblPr firstRow="1" bandRow="1">
                <a:tableStyleId>{7DF18680-E054-41AD-8BC1-D1AEF772440D}</a:tableStyleId>
              </a:tblPr>
              <a:tblGrid>
                <a:gridCol w="2316162">
                  <a:extLst>
                    <a:ext uri="{9D8B030D-6E8A-4147-A177-3AD203B41FA5}">
                      <a16:colId xmlns:a16="http://schemas.microsoft.com/office/drawing/2014/main" val="1021564575"/>
                    </a:ext>
                  </a:extLst>
                </a:gridCol>
                <a:gridCol w="2036128">
                  <a:extLst>
                    <a:ext uri="{9D8B030D-6E8A-4147-A177-3AD203B41FA5}">
                      <a16:colId xmlns:a16="http://schemas.microsoft.com/office/drawing/2014/main" val="2591972079"/>
                    </a:ext>
                  </a:extLst>
                </a:gridCol>
                <a:gridCol w="2176145">
                  <a:extLst>
                    <a:ext uri="{9D8B030D-6E8A-4147-A177-3AD203B41FA5}">
                      <a16:colId xmlns:a16="http://schemas.microsoft.com/office/drawing/2014/main" val="858435807"/>
                    </a:ext>
                  </a:extLst>
                </a:gridCol>
                <a:gridCol w="1426527">
                  <a:extLst>
                    <a:ext uri="{9D8B030D-6E8A-4147-A177-3AD203B41FA5}">
                      <a16:colId xmlns:a16="http://schemas.microsoft.com/office/drawing/2014/main" val="3744907020"/>
                    </a:ext>
                  </a:extLst>
                </a:gridCol>
                <a:gridCol w="2925763">
                  <a:extLst>
                    <a:ext uri="{9D8B030D-6E8A-4147-A177-3AD203B41FA5}">
                      <a16:colId xmlns:a16="http://schemas.microsoft.com/office/drawing/2014/main" val="3548802934"/>
                    </a:ext>
                  </a:extLst>
                </a:gridCol>
              </a:tblGrid>
              <a:tr h="370840">
                <a:tc>
                  <a:txBody>
                    <a:bodyPr/>
                    <a:lstStyle/>
                    <a:p>
                      <a:pPr algn="l" fontAlgn="b"/>
                      <a:r>
                        <a:rPr lang="en-US" sz="1600" dirty="0">
                          <a:effectLst/>
                        </a:rPr>
                        <a:t>File</a:t>
                      </a:r>
                    </a:p>
                  </a:txBody>
                  <a:tcPr anchor="b"/>
                </a:tc>
                <a:tc>
                  <a:txBody>
                    <a:bodyPr/>
                    <a:lstStyle/>
                    <a:p>
                      <a:pPr algn="l" fontAlgn="b"/>
                      <a:r>
                        <a:rPr lang="en-US" sz="1600" dirty="0">
                          <a:effectLst/>
                        </a:rPr>
                        <a:t>Logical name</a:t>
                      </a:r>
                    </a:p>
                  </a:txBody>
                  <a:tcPr anchor="b"/>
                </a:tc>
                <a:tc>
                  <a:txBody>
                    <a:bodyPr/>
                    <a:lstStyle/>
                    <a:p>
                      <a:pPr algn="l" fontAlgn="b"/>
                      <a:r>
                        <a:rPr lang="en-US" sz="1600" dirty="0">
                          <a:effectLst/>
                        </a:rPr>
                        <a:t>Physical name</a:t>
                      </a:r>
                    </a:p>
                  </a:txBody>
                  <a:tcPr anchor="b"/>
                </a:tc>
                <a:tc>
                  <a:txBody>
                    <a:bodyPr/>
                    <a:lstStyle/>
                    <a:p>
                      <a:pPr algn="l" fontAlgn="b"/>
                      <a:r>
                        <a:rPr lang="en-US" sz="1600" dirty="0">
                          <a:effectLst/>
                        </a:rPr>
                        <a:t>Initial size</a:t>
                      </a:r>
                    </a:p>
                  </a:txBody>
                  <a:tcPr anchor="b"/>
                </a:tc>
                <a:tc>
                  <a:txBody>
                    <a:bodyPr/>
                    <a:lstStyle/>
                    <a:p>
                      <a:pPr algn="l" fontAlgn="b"/>
                      <a:r>
                        <a:rPr lang="en-US" sz="1600" dirty="0">
                          <a:effectLst/>
                        </a:rPr>
                        <a:t>File growth</a:t>
                      </a:r>
                    </a:p>
                  </a:txBody>
                  <a:tcPr anchor="b"/>
                </a:tc>
                <a:extLst>
                  <a:ext uri="{0D108BD9-81ED-4DB2-BD59-A6C34878D82A}">
                    <a16:rowId xmlns:a16="http://schemas.microsoft.com/office/drawing/2014/main" val="1476935914"/>
                  </a:ext>
                </a:extLst>
              </a:tr>
              <a:tr h="370840">
                <a:tc>
                  <a:txBody>
                    <a:bodyPr/>
                    <a:lstStyle/>
                    <a:p>
                      <a:pPr algn="l" fontAlgn="t"/>
                      <a:r>
                        <a:rPr lang="en-US" sz="1600" dirty="0">
                          <a:effectLst/>
                        </a:rPr>
                        <a:t>Primary data</a:t>
                      </a:r>
                    </a:p>
                  </a:txBody>
                  <a:tcPr/>
                </a:tc>
                <a:tc>
                  <a:txBody>
                    <a:bodyPr/>
                    <a:lstStyle/>
                    <a:p>
                      <a:pPr algn="l" fontAlgn="t"/>
                      <a:r>
                        <a:rPr lang="en-US" sz="1600" dirty="0">
                          <a:effectLst/>
                        </a:rPr>
                        <a:t>tempdev</a:t>
                      </a:r>
                    </a:p>
                  </a:txBody>
                  <a:tcPr/>
                </a:tc>
                <a:tc>
                  <a:txBody>
                    <a:bodyPr/>
                    <a:lstStyle/>
                    <a:p>
                      <a:pPr algn="l" fontAlgn="t"/>
                      <a:r>
                        <a:rPr lang="en-US" sz="1600" dirty="0">
                          <a:effectLst/>
                        </a:rPr>
                        <a:t>tempdb.mdf</a:t>
                      </a:r>
                    </a:p>
                  </a:txBody>
                  <a:tcPr/>
                </a:tc>
                <a:tc>
                  <a:txBody>
                    <a:bodyPr/>
                    <a:lstStyle/>
                    <a:p>
                      <a:pPr algn="l" fontAlgn="t"/>
                      <a:r>
                        <a:rPr lang="en-US" sz="1600" dirty="0">
                          <a:effectLst/>
                        </a:rPr>
                        <a:t>8 MB</a:t>
                      </a:r>
                    </a:p>
                  </a:txBody>
                  <a:tcPr/>
                </a:tc>
                <a:tc>
                  <a:txBody>
                    <a:bodyPr/>
                    <a:lstStyle/>
                    <a:p>
                      <a:pPr algn="l" fontAlgn="t"/>
                      <a:r>
                        <a:rPr lang="en-US" sz="1600" dirty="0">
                          <a:effectLst/>
                        </a:rPr>
                        <a:t>Autogrow by 64 MB until the disk is full</a:t>
                      </a:r>
                    </a:p>
                  </a:txBody>
                  <a:tcPr/>
                </a:tc>
                <a:extLst>
                  <a:ext uri="{0D108BD9-81ED-4DB2-BD59-A6C34878D82A}">
                    <a16:rowId xmlns:a16="http://schemas.microsoft.com/office/drawing/2014/main" val="2165099268"/>
                  </a:ext>
                </a:extLst>
              </a:tr>
              <a:tr h="370840">
                <a:tc>
                  <a:txBody>
                    <a:bodyPr/>
                    <a:lstStyle/>
                    <a:p>
                      <a:pPr algn="l" fontAlgn="t"/>
                      <a:r>
                        <a:rPr lang="en-US" sz="1600" dirty="0">
                          <a:effectLst/>
                        </a:rPr>
                        <a:t>Secondary data files</a:t>
                      </a:r>
                      <a:r>
                        <a:rPr lang="en-US" sz="1600" b="1" dirty="0">
                          <a:effectLst/>
                        </a:rPr>
                        <a:t>*</a:t>
                      </a:r>
                    </a:p>
                  </a:txBody>
                  <a:tcPr/>
                </a:tc>
                <a:tc>
                  <a:txBody>
                    <a:bodyPr/>
                    <a:lstStyle/>
                    <a:p>
                      <a:pPr algn="l" fontAlgn="t"/>
                      <a:r>
                        <a:rPr lang="en-US" sz="1600" dirty="0">
                          <a:effectLst/>
                        </a:rPr>
                        <a:t>temp#</a:t>
                      </a:r>
                    </a:p>
                  </a:txBody>
                  <a:tcPr/>
                </a:tc>
                <a:tc>
                  <a:txBody>
                    <a:bodyPr/>
                    <a:lstStyle/>
                    <a:p>
                      <a:pPr algn="l" fontAlgn="t"/>
                      <a:r>
                        <a:rPr lang="en-US" sz="1600" dirty="0">
                          <a:effectLst/>
                        </a:rPr>
                        <a:t>tempdb_mssql_#.ndf</a:t>
                      </a:r>
                    </a:p>
                  </a:txBody>
                  <a:tcPr/>
                </a:tc>
                <a:tc>
                  <a:txBody>
                    <a:bodyPr/>
                    <a:lstStyle/>
                    <a:p>
                      <a:pPr algn="l" fontAlgn="t"/>
                      <a:r>
                        <a:rPr lang="en-US" sz="1600" dirty="0">
                          <a:effectLst/>
                        </a:rPr>
                        <a:t>8 MB</a:t>
                      </a:r>
                    </a:p>
                  </a:txBody>
                  <a:tcPr/>
                </a:tc>
                <a:tc>
                  <a:txBody>
                    <a:bodyPr/>
                    <a:lstStyle/>
                    <a:p>
                      <a:pPr algn="l" fontAlgn="t"/>
                      <a:r>
                        <a:rPr lang="en-US" sz="1600" dirty="0">
                          <a:effectLst/>
                        </a:rPr>
                        <a:t>Autogrow by 64 MB until the disk is full</a:t>
                      </a:r>
                    </a:p>
                  </a:txBody>
                  <a:tcPr/>
                </a:tc>
                <a:extLst>
                  <a:ext uri="{0D108BD9-81ED-4DB2-BD59-A6C34878D82A}">
                    <a16:rowId xmlns:a16="http://schemas.microsoft.com/office/drawing/2014/main" val="1498157959"/>
                  </a:ext>
                </a:extLst>
              </a:tr>
              <a:tr h="370840">
                <a:tc>
                  <a:txBody>
                    <a:bodyPr/>
                    <a:lstStyle/>
                    <a:p>
                      <a:pPr algn="l" fontAlgn="t"/>
                      <a:r>
                        <a:rPr lang="en-US" sz="1600" dirty="0">
                          <a:effectLst/>
                        </a:rPr>
                        <a:t>Log</a:t>
                      </a:r>
                    </a:p>
                  </a:txBody>
                  <a:tcPr/>
                </a:tc>
                <a:tc>
                  <a:txBody>
                    <a:bodyPr/>
                    <a:lstStyle/>
                    <a:p>
                      <a:pPr algn="l" fontAlgn="t"/>
                      <a:r>
                        <a:rPr lang="en-US" sz="1600" dirty="0">
                          <a:effectLst/>
                        </a:rPr>
                        <a:t>templog</a:t>
                      </a:r>
                    </a:p>
                  </a:txBody>
                  <a:tcPr/>
                </a:tc>
                <a:tc>
                  <a:txBody>
                    <a:bodyPr/>
                    <a:lstStyle/>
                    <a:p>
                      <a:pPr algn="l" fontAlgn="t"/>
                      <a:r>
                        <a:rPr lang="en-US" sz="1600" dirty="0">
                          <a:effectLst/>
                        </a:rPr>
                        <a:t>templog.ldf</a:t>
                      </a:r>
                    </a:p>
                  </a:txBody>
                  <a:tcPr/>
                </a:tc>
                <a:tc>
                  <a:txBody>
                    <a:bodyPr/>
                    <a:lstStyle/>
                    <a:p>
                      <a:pPr algn="l" fontAlgn="t"/>
                      <a:r>
                        <a:rPr lang="en-US" sz="1600" dirty="0">
                          <a:effectLst/>
                        </a:rPr>
                        <a:t>8 MB</a:t>
                      </a:r>
                    </a:p>
                  </a:txBody>
                  <a:tcPr/>
                </a:tc>
                <a:tc>
                  <a:txBody>
                    <a:bodyPr/>
                    <a:lstStyle/>
                    <a:p>
                      <a:pPr algn="l" fontAlgn="t"/>
                      <a:r>
                        <a:rPr lang="en-US" sz="1600" dirty="0">
                          <a:effectLst/>
                        </a:rPr>
                        <a:t>Autogrow by 64 megabytes to a maximum of 2 terabytes</a:t>
                      </a:r>
                    </a:p>
                  </a:txBody>
                  <a:tcPr/>
                </a:tc>
                <a:extLst>
                  <a:ext uri="{0D108BD9-81ED-4DB2-BD59-A6C34878D82A}">
                    <a16:rowId xmlns:a16="http://schemas.microsoft.com/office/drawing/2014/main" val="1064614546"/>
                  </a:ext>
                </a:extLst>
              </a:tr>
            </a:tbl>
          </a:graphicData>
        </a:graphic>
      </p:graphicFrame>
      <p:graphicFrame>
        <p:nvGraphicFramePr>
          <p:cNvPr id="8" name="Diagram 7">
            <a:extLst>
              <a:ext uri="{FF2B5EF4-FFF2-40B4-BE49-F238E27FC236}">
                <a16:creationId xmlns:a16="http://schemas.microsoft.com/office/drawing/2014/main" id="{A7EE6CFF-945F-43A0-998B-B11DE045A313}"/>
              </a:ext>
            </a:extLst>
          </p:cNvPr>
          <p:cNvGraphicFramePr/>
          <p:nvPr>
            <p:extLst>
              <p:ext uri="{D42A27DB-BD31-4B8C-83A1-F6EECF244321}">
                <p14:modId xmlns:p14="http://schemas.microsoft.com/office/powerpoint/2010/main" val="2533339441"/>
              </p:ext>
            </p:extLst>
          </p:nvPr>
        </p:nvGraphicFramePr>
        <p:xfrm>
          <a:off x="655637" y="3581174"/>
          <a:ext cx="10880725" cy="2692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3153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2BA8D-B686-4596-A141-0D96C54F1F26}"/>
              </a:ext>
            </a:extLst>
          </p:cNvPr>
          <p:cNvSpPr>
            <a:spLocks noGrp="1"/>
          </p:cNvSpPr>
          <p:nvPr>
            <p:ph type="title"/>
          </p:nvPr>
        </p:nvSpPr>
        <p:spPr/>
        <p:txBody>
          <a:bodyPr/>
          <a:lstStyle/>
          <a:p>
            <a:r>
              <a:rPr lang="en-US" dirty="0">
                <a:solidFill>
                  <a:schemeClr val="accent5"/>
                </a:solidFill>
              </a:rPr>
              <a:t>Optimizing TempDB performance</a:t>
            </a:r>
          </a:p>
        </p:txBody>
      </p:sp>
      <p:graphicFrame>
        <p:nvGraphicFramePr>
          <p:cNvPr id="5" name="Content Placeholder 4">
            <a:extLst>
              <a:ext uri="{FF2B5EF4-FFF2-40B4-BE49-F238E27FC236}">
                <a16:creationId xmlns:a16="http://schemas.microsoft.com/office/drawing/2014/main" id="{E2091831-A0CF-4E08-8116-37E2BBC99DB7}"/>
              </a:ext>
            </a:extLst>
          </p:cNvPr>
          <p:cNvGraphicFramePr>
            <a:graphicFrameLocks noGrp="1"/>
          </p:cNvGraphicFramePr>
          <p:nvPr>
            <p:ph sz="quarter" idx="13"/>
            <p:extLst>
              <p:ext uri="{D42A27DB-BD31-4B8C-83A1-F6EECF244321}">
                <p14:modId xmlns:p14="http://schemas.microsoft.com/office/powerpoint/2010/main" val="1079197668"/>
              </p:ext>
            </p:extLst>
          </p:nvPr>
        </p:nvGraphicFramePr>
        <p:xfrm>
          <a:off x="655638" y="1190399"/>
          <a:ext cx="10880725"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7359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486386" y="3243373"/>
            <a:ext cx="5199473" cy="1329595"/>
          </a:xfrm>
        </p:spPr>
        <p:txBody>
          <a:bodyPr/>
          <a:lstStyle/>
          <a:p>
            <a:r>
              <a:rPr lang="en-US" dirty="0"/>
              <a:t>TempDB Database Performance Improvements</a:t>
            </a:r>
            <a:br>
              <a:rPr lang="en-US" dirty="0"/>
            </a:br>
            <a:endParaRPr lang="en-US" dirty="0"/>
          </a:p>
        </p:txBody>
      </p:sp>
    </p:spTree>
    <p:extLst>
      <p:ext uri="{BB962C8B-B14F-4D97-AF65-F5344CB8AC3E}">
        <p14:creationId xmlns:p14="http://schemas.microsoft.com/office/powerpoint/2010/main" val="170365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F8C5C8ED-BC70-40B1-9511-DD860E4CBFAD}"/>
              </a:ext>
            </a:extLst>
          </p:cNvPr>
          <p:cNvGraphicFramePr>
            <a:graphicFrameLocks noGrp="1"/>
          </p:cNvGraphicFramePr>
          <p:nvPr>
            <p:ph sz="quarter" idx="13"/>
            <p:extLst>
              <p:ext uri="{D42A27DB-BD31-4B8C-83A1-F6EECF244321}">
                <p14:modId xmlns:p14="http://schemas.microsoft.com/office/powerpoint/2010/main" val="1072188693"/>
              </p:ext>
            </p:extLst>
          </p:nvPr>
        </p:nvGraphicFramePr>
        <p:xfrm>
          <a:off x="511259" y="1418704"/>
          <a:ext cx="4959716" cy="4020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1" descr="image001">
            <a:extLst>
              <a:ext uri="{FF2B5EF4-FFF2-40B4-BE49-F238E27FC236}">
                <a16:creationId xmlns:a16="http://schemas.microsoft.com/office/drawing/2014/main" id="{1C9FB71D-4A80-4272-BD4C-C7FA4A461F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44443" y="1279692"/>
            <a:ext cx="5695666" cy="42986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D9587447-5570-4910-A749-1F4AB70596EE}"/>
              </a:ext>
            </a:extLst>
          </p:cNvPr>
          <p:cNvSpPr>
            <a:spLocks noGrp="1"/>
          </p:cNvSpPr>
          <p:nvPr>
            <p:ph type="title"/>
          </p:nvPr>
        </p:nvSpPr>
        <p:spPr>
          <a:xfrm>
            <a:off x="511259" y="329665"/>
            <a:ext cx="10880725" cy="461665"/>
          </a:xfrm>
        </p:spPr>
        <p:txBody>
          <a:bodyPr/>
          <a:lstStyle/>
          <a:p>
            <a:r>
              <a:rPr lang="en-US" dirty="0">
                <a:solidFill>
                  <a:schemeClr val="accent5"/>
                </a:solidFill>
              </a:rPr>
              <a:t>Performance improvements in TempDB (2016)</a:t>
            </a:r>
          </a:p>
        </p:txBody>
      </p:sp>
    </p:spTree>
    <p:extLst>
      <p:ext uri="{BB962C8B-B14F-4D97-AF65-F5344CB8AC3E}">
        <p14:creationId xmlns:p14="http://schemas.microsoft.com/office/powerpoint/2010/main" val="3967432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11247-9F89-41BF-9833-A4CE5410B71D}"/>
              </a:ext>
            </a:extLst>
          </p:cNvPr>
          <p:cNvSpPr>
            <a:spLocks noGrp="1"/>
          </p:cNvSpPr>
          <p:nvPr>
            <p:ph type="title"/>
          </p:nvPr>
        </p:nvSpPr>
        <p:spPr/>
        <p:txBody>
          <a:bodyPr/>
          <a:lstStyle/>
          <a:p>
            <a:r>
              <a:rPr lang="en-US" dirty="0">
                <a:solidFill>
                  <a:schemeClr val="accent5"/>
                </a:solidFill>
              </a:rPr>
              <a:t>Performance improvements in TempDB (2016)</a:t>
            </a:r>
          </a:p>
        </p:txBody>
      </p:sp>
      <p:graphicFrame>
        <p:nvGraphicFramePr>
          <p:cNvPr id="8" name="Content Placeholder 7">
            <a:extLst>
              <a:ext uri="{FF2B5EF4-FFF2-40B4-BE49-F238E27FC236}">
                <a16:creationId xmlns:a16="http://schemas.microsoft.com/office/drawing/2014/main" id="{CCC48916-0DD2-4211-871E-6E8C9B800B6E}"/>
              </a:ext>
            </a:extLst>
          </p:cNvPr>
          <p:cNvGraphicFramePr>
            <a:graphicFrameLocks noGrp="1"/>
          </p:cNvGraphicFramePr>
          <p:nvPr>
            <p:ph sz="quarter" idx="13"/>
            <p:extLst>
              <p:ext uri="{D42A27DB-BD31-4B8C-83A1-F6EECF244321}">
                <p14:modId xmlns:p14="http://schemas.microsoft.com/office/powerpoint/2010/main" val="1452787219"/>
              </p:ext>
            </p:extLst>
          </p:nvPr>
        </p:nvGraphicFramePr>
        <p:xfrm>
          <a:off x="655637" y="957944"/>
          <a:ext cx="10880725" cy="5269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3491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11247-9F89-41BF-9833-A4CE5410B71D}"/>
              </a:ext>
            </a:extLst>
          </p:cNvPr>
          <p:cNvSpPr>
            <a:spLocks noGrp="1"/>
          </p:cNvSpPr>
          <p:nvPr>
            <p:ph type="title"/>
          </p:nvPr>
        </p:nvSpPr>
        <p:spPr>
          <a:xfrm>
            <a:off x="823119" y="360453"/>
            <a:ext cx="10545762" cy="461665"/>
          </a:xfrm>
        </p:spPr>
        <p:txBody>
          <a:bodyPr/>
          <a:lstStyle/>
          <a:p>
            <a:r>
              <a:rPr lang="en-US" dirty="0">
                <a:solidFill>
                  <a:schemeClr val="accent5"/>
                </a:solidFill>
              </a:rPr>
              <a:t>Performance improvements in TempDB (2019)</a:t>
            </a:r>
          </a:p>
        </p:txBody>
      </p:sp>
      <p:graphicFrame>
        <p:nvGraphicFramePr>
          <p:cNvPr id="6" name="Diagram 5">
            <a:extLst>
              <a:ext uri="{FF2B5EF4-FFF2-40B4-BE49-F238E27FC236}">
                <a16:creationId xmlns:a16="http://schemas.microsoft.com/office/drawing/2014/main" id="{301F672D-67ED-4604-BB6A-C9620676B49E}"/>
              </a:ext>
            </a:extLst>
          </p:cNvPr>
          <p:cNvGraphicFramePr/>
          <p:nvPr>
            <p:extLst>
              <p:ext uri="{D42A27DB-BD31-4B8C-83A1-F6EECF244321}">
                <p14:modId xmlns:p14="http://schemas.microsoft.com/office/powerpoint/2010/main" val="3367342453"/>
              </p:ext>
            </p:extLst>
          </p:nvPr>
        </p:nvGraphicFramePr>
        <p:xfrm>
          <a:off x="914400" y="1408113"/>
          <a:ext cx="10287000" cy="2528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9E381663-C143-481A-950A-70B4E6335EC4}"/>
              </a:ext>
            </a:extLst>
          </p:cNvPr>
          <p:cNvSpPr txBox="1"/>
          <p:nvPr/>
        </p:nvSpPr>
        <p:spPr>
          <a:xfrm>
            <a:off x="2885975" y="4522727"/>
            <a:ext cx="7051766" cy="307777"/>
          </a:xfrm>
          <a:prstGeom prst="rect">
            <a:avLst/>
          </a:prstGeom>
          <a:noFill/>
        </p:spPr>
        <p:txBody>
          <a:bodyPr wrap="square" lIns="0" tIns="0" rIns="0" bIns="0" rtlCol="0">
            <a:spAutoFit/>
          </a:bodyPr>
          <a:lstStyle/>
          <a:p>
            <a:pPr algn="l"/>
            <a:r>
              <a:rPr lang="en-US" sz="2000" b="1" i="0" dirty="0">
                <a:solidFill>
                  <a:srgbClr val="333333"/>
                </a:solidFill>
                <a:effectLst/>
                <a:latin typeface="SegoeUI"/>
                <a:hlinkClick r:id="rId8"/>
              </a:rPr>
              <a:t>TEMPDB Files, Trace Flags, and Updates</a:t>
            </a:r>
            <a:r>
              <a:rPr lang="en-US" sz="2000" b="1" dirty="0">
                <a:solidFill>
                  <a:srgbClr val="333333"/>
                </a:solidFill>
                <a:latin typeface="SegoeUI"/>
                <a:hlinkClick r:id="rId8"/>
              </a:rPr>
              <a:t> by Pam </a:t>
            </a:r>
            <a:r>
              <a:rPr lang="en-US" sz="2000" b="1" dirty="0" err="1">
                <a:solidFill>
                  <a:srgbClr val="333333"/>
                </a:solidFill>
                <a:latin typeface="SegoeUI"/>
                <a:hlinkClick r:id="rId8"/>
              </a:rPr>
              <a:t>Lahoud</a:t>
            </a:r>
            <a:endParaRPr lang="en-US" sz="2000" b="1" i="0" dirty="0">
              <a:solidFill>
                <a:srgbClr val="333333"/>
              </a:solidFill>
              <a:effectLst/>
              <a:latin typeface="SegoeUI"/>
            </a:endParaRPr>
          </a:p>
        </p:txBody>
      </p:sp>
      <p:sp>
        <p:nvSpPr>
          <p:cNvPr id="4" name="TextBox 3">
            <a:extLst>
              <a:ext uri="{FF2B5EF4-FFF2-40B4-BE49-F238E27FC236}">
                <a16:creationId xmlns:a16="http://schemas.microsoft.com/office/drawing/2014/main" id="{963DE041-FF0E-46A2-83B3-A35E71889FEA}"/>
              </a:ext>
            </a:extLst>
          </p:cNvPr>
          <p:cNvSpPr txBox="1"/>
          <p:nvPr/>
        </p:nvSpPr>
        <p:spPr>
          <a:xfrm>
            <a:off x="3383815" y="5068309"/>
            <a:ext cx="6888480" cy="307777"/>
          </a:xfrm>
          <a:prstGeom prst="rect">
            <a:avLst/>
          </a:prstGeom>
          <a:noFill/>
        </p:spPr>
        <p:txBody>
          <a:bodyPr wrap="square" lIns="0" tIns="0" rIns="0" bIns="0" rtlCol="0">
            <a:spAutoFit/>
          </a:bodyPr>
          <a:lstStyle/>
          <a:p>
            <a:r>
              <a:rPr lang="en-US" sz="2000" b="1" i="0" dirty="0">
                <a:effectLst/>
                <a:latin typeface="Roboto" panose="02000000000000000000" pitchFamily="2" charset="0"/>
                <a:hlinkClick r:id="rId9"/>
              </a:rPr>
              <a:t>How (and When) To: Memory Optimized TempDB</a:t>
            </a:r>
            <a:endParaRPr lang="en-US" sz="20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97261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C3B01580-9A0F-4A26-9DD9-8F1D2DFA6B4E}"/>
              </a:ext>
            </a:extLst>
          </p:cNvPr>
          <p:cNvGraphicFramePr/>
          <p:nvPr>
            <p:extLst>
              <p:ext uri="{D42A27DB-BD31-4B8C-83A1-F6EECF244321}">
                <p14:modId xmlns:p14="http://schemas.microsoft.com/office/powerpoint/2010/main" val="142599826"/>
              </p:ext>
            </p:extLst>
          </p:nvPr>
        </p:nvGraphicFramePr>
        <p:xfrm>
          <a:off x="713843" y="1111223"/>
          <a:ext cx="4129996" cy="48896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a:extLst>
              <a:ext uri="{FF2B5EF4-FFF2-40B4-BE49-F238E27FC236}">
                <a16:creationId xmlns:a16="http://schemas.microsoft.com/office/drawing/2014/main" id="{08942DD5-B42D-40A5-B37D-D4872B562A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8569" y="1964532"/>
            <a:ext cx="4349561" cy="3414041"/>
          </a:xfrm>
          <a:prstGeom prst="rect">
            <a:avLst/>
          </a:prstGeom>
          <a:noFill/>
          <a:extLst>
            <a:ext uri="{909E8E84-426E-40DD-AFC4-6F175D3DCCD1}">
              <a14:hiddenFill xmlns:a14="http://schemas.microsoft.com/office/drawing/2010/main">
                <a:solidFill>
                  <a:srgbClr val="FFFFFF"/>
                </a:solidFill>
              </a14:hiddenFill>
            </a:ext>
          </a:extLst>
        </p:spPr>
      </p:pic>
      <p:sp>
        <p:nvSpPr>
          <p:cNvPr id="5" name="Arrow: Curved Left 4">
            <a:extLst>
              <a:ext uri="{FF2B5EF4-FFF2-40B4-BE49-F238E27FC236}">
                <a16:creationId xmlns:a16="http://schemas.microsoft.com/office/drawing/2014/main" id="{199C1D37-45CD-4CA5-BFDE-01F2B71C9D97}"/>
              </a:ext>
            </a:extLst>
          </p:cNvPr>
          <p:cNvSpPr/>
          <p:nvPr/>
        </p:nvSpPr>
        <p:spPr bwMode="auto">
          <a:xfrm>
            <a:off x="6800440" y="2584258"/>
            <a:ext cx="230012" cy="1253156"/>
          </a:xfrm>
          <a:custGeom>
            <a:avLst/>
            <a:gdLst>
              <a:gd name="connsiteX0" fmla="*/ 0 w 218137"/>
              <a:gd name="connsiteY0" fmla="*/ 1193386 h 1247920"/>
              <a:gd name="connsiteX1" fmla="*/ 54534 w 218137"/>
              <a:gd name="connsiteY1" fmla="*/ 1120337 h 1247920"/>
              <a:gd name="connsiteX2" fmla="*/ 54534 w 218137"/>
              <a:gd name="connsiteY2" fmla="*/ 1147604 h 1247920"/>
              <a:gd name="connsiteX3" fmla="*/ 217898 w 218137"/>
              <a:gd name="connsiteY3" fmla="*/ 610327 h 1247920"/>
              <a:gd name="connsiteX4" fmla="*/ 208968 w 218137"/>
              <a:gd name="connsiteY4" fmla="*/ 804859 h 1247920"/>
              <a:gd name="connsiteX5" fmla="*/ 54534 w 218137"/>
              <a:gd name="connsiteY5" fmla="*/ 1202139 h 1247920"/>
              <a:gd name="connsiteX6" fmla="*/ 54534 w 218137"/>
              <a:gd name="connsiteY6" fmla="*/ 1229405 h 1247920"/>
              <a:gd name="connsiteX7" fmla="*/ 0 w 218137"/>
              <a:gd name="connsiteY7" fmla="*/ 1193386 h 1247920"/>
              <a:gd name="connsiteX0" fmla="*/ 218137 w 218137"/>
              <a:gd name="connsiteY0" fmla="*/ 637594 h 1247920"/>
              <a:gd name="connsiteX1" fmla="*/ 0 w 218137"/>
              <a:gd name="connsiteY1" fmla="*/ 54535 h 1247920"/>
              <a:gd name="connsiteX2" fmla="*/ 0 w 218137"/>
              <a:gd name="connsiteY2" fmla="*/ 0 h 1247920"/>
              <a:gd name="connsiteX3" fmla="*/ 218137 w 218137"/>
              <a:gd name="connsiteY3" fmla="*/ 583059 h 1247920"/>
              <a:gd name="connsiteX4" fmla="*/ 218137 w 218137"/>
              <a:gd name="connsiteY4" fmla="*/ 637594 h 1247920"/>
              <a:gd name="connsiteX0" fmla="*/ 218137 w 218137"/>
              <a:gd name="connsiteY0" fmla="*/ 637594 h 1247920"/>
              <a:gd name="connsiteX1" fmla="*/ 0 w 218137"/>
              <a:gd name="connsiteY1" fmla="*/ 54535 h 1247920"/>
              <a:gd name="connsiteX2" fmla="*/ 0 w 218137"/>
              <a:gd name="connsiteY2" fmla="*/ 0 h 1247920"/>
              <a:gd name="connsiteX3" fmla="*/ 218137 w 218137"/>
              <a:gd name="connsiteY3" fmla="*/ 583059 h 1247920"/>
              <a:gd name="connsiteX4" fmla="*/ 218137 w 218137"/>
              <a:gd name="connsiteY4" fmla="*/ 637594 h 1247920"/>
              <a:gd name="connsiteX5" fmla="*/ 54534 w 218137"/>
              <a:gd name="connsiteY5" fmla="*/ 1202139 h 1247920"/>
              <a:gd name="connsiteX6" fmla="*/ 54534 w 218137"/>
              <a:gd name="connsiteY6" fmla="*/ 1229405 h 1247920"/>
              <a:gd name="connsiteX7" fmla="*/ 0 w 218137"/>
              <a:gd name="connsiteY7" fmla="*/ 1193386 h 1247920"/>
              <a:gd name="connsiteX8" fmla="*/ 54534 w 218137"/>
              <a:gd name="connsiteY8" fmla="*/ 1120337 h 1247920"/>
              <a:gd name="connsiteX9" fmla="*/ 54534 w 218137"/>
              <a:gd name="connsiteY9" fmla="*/ 1147604 h 1247920"/>
              <a:gd name="connsiteX10" fmla="*/ 217898 w 218137"/>
              <a:gd name="connsiteY10" fmla="*/ 610327 h 1247920"/>
              <a:gd name="connsiteX0" fmla="*/ 11875 w 230012"/>
              <a:gd name="connsiteY0" fmla="*/ 1217137 h 1253156"/>
              <a:gd name="connsiteX1" fmla="*/ 66409 w 230012"/>
              <a:gd name="connsiteY1" fmla="*/ 1144088 h 1253156"/>
              <a:gd name="connsiteX2" fmla="*/ 66409 w 230012"/>
              <a:gd name="connsiteY2" fmla="*/ 1171355 h 1253156"/>
              <a:gd name="connsiteX3" fmla="*/ 229773 w 230012"/>
              <a:gd name="connsiteY3" fmla="*/ 634078 h 1253156"/>
              <a:gd name="connsiteX4" fmla="*/ 220843 w 230012"/>
              <a:gd name="connsiteY4" fmla="*/ 828610 h 1253156"/>
              <a:gd name="connsiteX5" fmla="*/ 66409 w 230012"/>
              <a:gd name="connsiteY5" fmla="*/ 1225890 h 1253156"/>
              <a:gd name="connsiteX6" fmla="*/ 66409 w 230012"/>
              <a:gd name="connsiteY6" fmla="*/ 1253156 h 1253156"/>
              <a:gd name="connsiteX7" fmla="*/ 11875 w 230012"/>
              <a:gd name="connsiteY7" fmla="*/ 1217137 h 1253156"/>
              <a:gd name="connsiteX0" fmla="*/ 230012 w 230012"/>
              <a:gd name="connsiteY0" fmla="*/ 661345 h 1253156"/>
              <a:gd name="connsiteX1" fmla="*/ 11875 w 230012"/>
              <a:gd name="connsiteY1" fmla="*/ 78286 h 1253156"/>
              <a:gd name="connsiteX2" fmla="*/ 11875 w 230012"/>
              <a:gd name="connsiteY2" fmla="*/ 23751 h 1253156"/>
              <a:gd name="connsiteX3" fmla="*/ 230012 w 230012"/>
              <a:gd name="connsiteY3" fmla="*/ 606810 h 1253156"/>
              <a:gd name="connsiteX4" fmla="*/ 230012 w 230012"/>
              <a:gd name="connsiteY4" fmla="*/ 661345 h 1253156"/>
              <a:gd name="connsiteX0" fmla="*/ 230012 w 230012"/>
              <a:gd name="connsiteY0" fmla="*/ 661345 h 1253156"/>
              <a:gd name="connsiteX1" fmla="*/ 11875 w 230012"/>
              <a:gd name="connsiteY1" fmla="*/ 78286 h 1253156"/>
              <a:gd name="connsiteX2" fmla="*/ 0 w 230012"/>
              <a:gd name="connsiteY2" fmla="*/ 0 h 1253156"/>
              <a:gd name="connsiteX3" fmla="*/ 230012 w 230012"/>
              <a:gd name="connsiteY3" fmla="*/ 606810 h 1253156"/>
              <a:gd name="connsiteX4" fmla="*/ 230012 w 230012"/>
              <a:gd name="connsiteY4" fmla="*/ 661345 h 1253156"/>
              <a:gd name="connsiteX5" fmla="*/ 66409 w 230012"/>
              <a:gd name="connsiteY5" fmla="*/ 1225890 h 1253156"/>
              <a:gd name="connsiteX6" fmla="*/ 66409 w 230012"/>
              <a:gd name="connsiteY6" fmla="*/ 1253156 h 1253156"/>
              <a:gd name="connsiteX7" fmla="*/ 11875 w 230012"/>
              <a:gd name="connsiteY7" fmla="*/ 1217137 h 1253156"/>
              <a:gd name="connsiteX8" fmla="*/ 66409 w 230012"/>
              <a:gd name="connsiteY8" fmla="*/ 1144088 h 1253156"/>
              <a:gd name="connsiteX9" fmla="*/ 66409 w 230012"/>
              <a:gd name="connsiteY9" fmla="*/ 1171355 h 1253156"/>
              <a:gd name="connsiteX10" fmla="*/ 229773 w 230012"/>
              <a:gd name="connsiteY10" fmla="*/ 634078 h 125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012" h="1253156" stroke="0" extrusionOk="0">
                <a:moveTo>
                  <a:pt x="11875" y="1217137"/>
                </a:moveTo>
                <a:lnTo>
                  <a:pt x="66409" y="1144088"/>
                </a:lnTo>
                <a:lnTo>
                  <a:pt x="66409" y="1171355"/>
                </a:lnTo>
                <a:cubicBezTo>
                  <a:pt x="159056" y="1107416"/>
                  <a:pt x="225298" y="889556"/>
                  <a:pt x="229773" y="634078"/>
                </a:cubicBezTo>
                <a:cubicBezTo>
                  <a:pt x="230924" y="699804"/>
                  <a:pt x="227905" y="765577"/>
                  <a:pt x="220843" y="828610"/>
                </a:cubicBezTo>
                <a:cubicBezTo>
                  <a:pt x="198934" y="1024167"/>
                  <a:pt x="140357" y="1174856"/>
                  <a:pt x="66409" y="1225890"/>
                </a:cubicBezTo>
                <a:lnTo>
                  <a:pt x="66409" y="1253156"/>
                </a:lnTo>
                <a:lnTo>
                  <a:pt x="11875" y="1217137"/>
                </a:lnTo>
                <a:close/>
              </a:path>
              <a:path w="230012" h="1253156" fill="darkenLess" stroke="0" extrusionOk="0">
                <a:moveTo>
                  <a:pt x="230012" y="661345"/>
                </a:moveTo>
                <a:cubicBezTo>
                  <a:pt x="230012" y="339330"/>
                  <a:pt x="132349" y="78286"/>
                  <a:pt x="11875" y="78286"/>
                </a:cubicBezTo>
                <a:lnTo>
                  <a:pt x="11875" y="23751"/>
                </a:lnTo>
                <a:cubicBezTo>
                  <a:pt x="132349" y="23751"/>
                  <a:pt x="230012" y="284795"/>
                  <a:pt x="230012" y="606810"/>
                </a:cubicBezTo>
                <a:lnTo>
                  <a:pt x="230012" y="661345"/>
                </a:lnTo>
                <a:close/>
              </a:path>
              <a:path w="230012" h="1253156" fill="none" extrusionOk="0">
                <a:moveTo>
                  <a:pt x="230012" y="661345"/>
                </a:moveTo>
                <a:cubicBezTo>
                  <a:pt x="230012" y="339330"/>
                  <a:pt x="132349" y="78286"/>
                  <a:pt x="11875" y="78286"/>
                </a:cubicBezTo>
                <a:cubicBezTo>
                  <a:pt x="11875" y="60108"/>
                  <a:pt x="0" y="18178"/>
                  <a:pt x="0" y="0"/>
                </a:cubicBezTo>
                <a:cubicBezTo>
                  <a:pt x="120474" y="0"/>
                  <a:pt x="230012" y="284795"/>
                  <a:pt x="230012" y="606810"/>
                </a:cubicBezTo>
                <a:lnTo>
                  <a:pt x="230012" y="661345"/>
                </a:lnTo>
                <a:cubicBezTo>
                  <a:pt x="230012" y="927219"/>
                  <a:pt x="162721" y="1159421"/>
                  <a:pt x="66409" y="1225890"/>
                </a:cubicBezTo>
                <a:lnTo>
                  <a:pt x="66409" y="1253156"/>
                </a:lnTo>
                <a:lnTo>
                  <a:pt x="11875" y="1217137"/>
                </a:lnTo>
                <a:lnTo>
                  <a:pt x="66409" y="1144088"/>
                </a:lnTo>
                <a:lnTo>
                  <a:pt x="66409" y="1171355"/>
                </a:lnTo>
                <a:cubicBezTo>
                  <a:pt x="159056" y="1107416"/>
                  <a:pt x="225298" y="889556"/>
                  <a:pt x="229773" y="634078"/>
                </a:cubicBezTo>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Arrow: Curved Left 6">
            <a:extLst>
              <a:ext uri="{FF2B5EF4-FFF2-40B4-BE49-F238E27FC236}">
                <a16:creationId xmlns:a16="http://schemas.microsoft.com/office/drawing/2014/main" id="{F546F847-C1E2-432B-9672-8FEF1B1DA90C}"/>
              </a:ext>
            </a:extLst>
          </p:cNvPr>
          <p:cNvSpPr/>
          <p:nvPr/>
        </p:nvSpPr>
        <p:spPr bwMode="auto">
          <a:xfrm>
            <a:off x="8019512" y="2623844"/>
            <a:ext cx="218137" cy="1247920"/>
          </a:xfrm>
          <a:prstGeom prst="curvedLef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Arrow: Curved Left 8">
            <a:extLst>
              <a:ext uri="{FF2B5EF4-FFF2-40B4-BE49-F238E27FC236}">
                <a16:creationId xmlns:a16="http://schemas.microsoft.com/office/drawing/2014/main" id="{8BAF0B3E-8880-4E29-9023-FB6E64C06CF2}"/>
              </a:ext>
            </a:extLst>
          </p:cNvPr>
          <p:cNvSpPr/>
          <p:nvPr/>
        </p:nvSpPr>
        <p:spPr bwMode="auto">
          <a:xfrm>
            <a:off x="9164052" y="2623843"/>
            <a:ext cx="218137" cy="1247920"/>
          </a:xfrm>
          <a:prstGeom prst="curvedLef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Arrow: Curved Left 10">
            <a:extLst>
              <a:ext uri="{FF2B5EF4-FFF2-40B4-BE49-F238E27FC236}">
                <a16:creationId xmlns:a16="http://schemas.microsoft.com/office/drawing/2014/main" id="{AB90A74D-DDA4-47F9-A4A3-4B90E4989047}"/>
              </a:ext>
            </a:extLst>
          </p:cNvPr>
          <p:cNvSpPr/>
          <p:nvPr/>
        </p:nvSpPr>
        <p:spPr bwMode="auto">
          <a:xfrm>
            <a:off x="10334632" y="2623843"/>
            <a:ext cx="218137" cy="1247920"/>
          </a:xfrm>
          <a:prstGeom prst="curvedLef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Arrow: Curved Left 12">
            <a:extLst>
              <a:ext uri="{FF2B5EF4-FFF2-40B4-BE49-F238E27FC236}">
                <a16:creationId xmlns:a16="http://schemas.microsoft.com/office/drawing/2014/main" id="{079AB67D-9D24-4A69-8C5E-CFF89CC1610A}"/>
              </a:ext>
            </a:extLst>
          </p:cNvPr>
          <p:cNvSpPr/>
          <p:nvPr/>
        </p:nvSpPr>
        <p:spPr bwMode="auto">
          <a:xfrm>
            <a:off x="6812315" y="3916155"/>
            <a:ext cx="218137" cy="1247920"/>
          </a:xfrm>
          <a:prstGeom prst="curvedLef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Arrow: Curved Left 14">
            <a:extLst>
              <a:ext uri="{FF2B5EF4-FFF2-40B4-BE49-F238E27FC236}">
                <a16:creationId xmlns:a16="http://schemas.microsoft.com/office/drawing/2014/main" id="{2E4D6710-B994-4DB8-B9DE-B02E31FF76E9}"/>
              </a:ext>
            </a:extLst>
          </p:cNvPr>
          <p:cNvSpPr/>
          <p:nvPr/>
        </p:nvSpPr>
        <p:spPr bwMode="auto">
          <a:xfrm>
            <a:off x="8019512" y="3931989"/>
            <a:ext cx="218137" cy="1247920"/>
          </a:xfrm>
          <a:prstGeom prst="curvedLef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Arrow: Curved Left 16">
            <a:extLst>
              <a:ext uri="{FF2B5EF4-FFF2-40B4-BE49-F238E27FC236}">
                <a16:creationId xmlns:a16="http://schemas.microsoft.com/office/drawing/2014/main" id="{D798CE7B-EA81-429F-9CE0-82F893051EA7}"/>
              </a:ext>
            </a:extLst>
          </p:cNvPr>
          <p:cNvSpPr/>
          <p:nvPr/>
        </p:nvSpPr>
        <p:spPr bwMode="auto">
          <a:xfrm>
            <a:off x="9164052" y="3931988"/>
            <a:ext cx="218137" cy="1247920"/>
          </a:xfrm>
          <a:prstGeom prst="curvedLef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Arrow: Curved Left 18">
            <a:extLst>
              <a:ext uri="{FF2B5EF4-FFF2-40B4-BE49-F238E27FC236}">
                <a16:creationId xmlns:a16="http://schemas.microsoft.com/office/drawing/2014/main" id="{BE78BC37-C4ED-4F4C-9231-01B96DD8020A}"/>
              </a:ext>
            </a:extLst>
          </p:cNvPr>
          <p:cNvSpPr/>
          <p:nvPr/>
        </p:nvSpPr>
        <p:spPr bwMode="auto">
          <a:xfrm>
            <a:off x="10334632" y="3931988"/>
            <a:ext cx="218137" cy="1247920"/>
          </a:xfrm>
          <a:prstGeom prst="curvedLef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Arrow: Curved Down 24">
            <a:extLst>
              <a:ext uri="{FF2B5EF4-FFF2-40B4-BE49-F238E27FC236}">
                <a16:creationId xmlns:a16="http://schemas.microsoft.com/office/drawing/2014/main" id="{5C9B2E86-DA92-4C1E-AE87-5232948A5F7D}"/>
              </a:ext>
            </a:extLst>
          </p:cNvPr>
          <p:cNvSpPr/>
          <p:nvPr/>
        </p:nvSpPr>
        <p:spPr bwMode="auto">
          <a:xfrm>
            <a:off x="6272594" y="1708849"/>
            <a:ext cx="1143000" cy="257913"/>
          </a:xfrm>
          <a:prstGeom prst="curved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Arrow: Curved Down 25">
            <a:extLst>
              <a:ext uri="{FF2B5EF4-FFF2-40B4-BE49-F238E27FC236}">
                <a16:creationId xmlns:a16="http://schemas.microsoft.com/office/drawing/2014/main" id="{A56EDC38-C351-4247-BBB8-724B1C35579B}"/>
              </a:ext>
            </a:extLst>
          </p:cNvPr>
          <p:cNvSpPr/>
          <p:nvPr/>
        </p:nvSpPr>
        <p:spPr bwMode="auto">
          <a:xfrm>
            <a:off x="7479791" y="1712807"/>
            <a:ext cx="1143000" cy="257913"/>
          </a:xfrm>
          <a:prstGeom prst="curved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Arrow: Curved Down 27">
            <a:extLst>
              <a:ext uri="{FF2B5EF4-FFF2-40B4-BE49-F238E27FC236}">
                <a16:creationId xmlns:a16="http://schemas.microsoft.com/office/drawing/2014/main" id="{8FFB1CC2-57EF-4DEF-8797-4F2253DA1D5F}"/>
              </a:ext>
            </a:extLst>
          </p:cNvPr>
          <p:cNvSpPr/>
          <p:nvPr/>
        </p:nvSpPr>
        <p:spPr bwMode="auto">
          <a:xfrm>
            <a:off x="8701620" y="1706619"/>
            <a:ext cx="1143000" cy="257913"/>
          </a:xfrm>
          <a:prstGeom prst="curved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itle 1">
            <a:extLst>
              <a:ext uri="{FF2B5EF4-FFF2-40B4-BE49-F238E27FC236}">
                <a16:creationId xmlns:a16="http://schemas.microsoft.com/office/drawing/2014/main" id="{4F50075E-1417-459F-B0D3-6F2EA3AAB4ED}"/>
              </a:ext>
            </a:extLst>
          </p:cNvPr>
          <p:cNvSpPr>
            <a:spLocks noGrp="1"/>
          </p:cNvSpPr>
          <p:nvPr>
            <p:ph type="title"/>
          </p:nvPr>
        </p:nvSpPr>
        <p:spPr>
          <a:xfrm>
            <a:off x="655638" y="320040"/>
            <a:ext cx="10880725" cy="461665"/>
          </a:xfrm>
        </p:spPr>
        <p:txBody>
          <a:bodyPr/>
          <a:lstStyle/>
          <a:p>
            <a:r>
              <a:rPr lang="en-US" dirty="0">
                <a:solidFill>
                  <a:schemeClr val="accent5"/>
                </a:solidFill>
              </a:rPr>
              <a:t>Concurrent PFS Pages in TempDB (2019)</a:t>
            </a:r>
          </a:p>
        </p:txBody>
      </p:sp>
    </p:spTree>
    <p:extLst>
      <p:ext uri="{BB962C8B-B14F-4D97-AF65-F5344CB8AC3E}">
        <p14:creationId xmlns:p14="http://schemas.microsoft.com/office/powerpoint/2010/main" val="4218964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Image result for mvp reconnect logo">
            <a:extLst>
              <a:ext uri="{FF2B5EF4-FFF2-40B4-BE49-F238E27FC236}">
                <a16:creationId xmlns:a16="http://schemas.microsoft.com/office/drawing/2014/main" id="{5F4A8CD3-D5A8-4143-9E3A-4F0707267D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524" y="5549386"/>
            <a:ext cx="2121060" cy="7057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175565F-9629-43D4-B37E-491F83822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2377" y="5187668"/>
            <a:ext cx="1576068" cy="1576068"/>
          </a:xfrm>
          <a:prstGeom prst="rect">
            <a:avLst/>
          </a:prstGeom>
        </p:spPr>
      </p:pic>
      <p:sp>
        <p:nvSpPr>
          <p:cNvPr id="14" name="TextBox 13">
            <a:extLst>
              <a:ext uri="{FF2B5EF4-FFF2-40B4-BE49-F238E27FC236}">
                <a16:creationId xmlns:a16="http://schemas.microsoft.com/office/drawing/2014/main" id="{58F322D1-571A-45D1-A3A3-EE3DD7FF3C6A}"/>
              </a:ext>
            </a:extLst>
          </p:cNvPr>
          <p:cNvSpPr txBox="1"/>
          <p:nvPr/>
        </p:nvSpPr>
        <p:spPr>
          <a:xfrm>
            <a:off x="3695811" y="1599016"/>
            <a:ext cx="7974384" cy="31700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John Deardurff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Microsoft Customer Engineer (Global Technical Team)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Microsoft Certified Trainer (Regional Lead)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MVP: Data Platform (2016 – 2018)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Email: John.Deardurff@Microsoft.com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Twitter: @SQLMCT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Website: www.SQLMCT.com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GitHub: github.com\SQLMCT</a:t>
            </a:r>
          </a:p>
        </p:txBody>
      </p:sp>
      <p:pic>
        <p:nvPicPr>
          <p:cNvPr id="3" name="Picture 2" descr="A person wearing glasses and looking at the camera&#10;&#10;Description automatically generated">
            <a:extLst>
              <a:ext uri="{FF2B5EF4-FFF2-40B4-BE49-F238E27FC236}">
                <a16:creationId xmlns:a16="http://schemas.microsoft.com/office/drawing/2014/main" id="{64A39F5A-E418-45B8-9669-C872A8582F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231" y="1716041"/>
            <a:ext cx="2936051" cy="293605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 name="Picture 2">
            <a:extLst>
              <a:ext uri="{FF2B5EF4-FFF2-40B4-BE49-F238E27FC236}">
                <a16:creationId xmlns:a16="http://schemas.microsoft.com/office/drawing/2014/main" id="{D060B391-0B37-4C2B-9530-1749C6AD6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8991" y="5179325"/>
            <a:ext cx="1576068" cy="157606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E5684DD-3E09-4869-BDAD-AF76AA4219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42219" y="5187668"/>
            <a:ext cx="1576068" cy="15760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9E05C38-6E25-47B1-A21C-A0665965F6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5605" y="5187668"/>
            <a:ext cx="1576068" cy="157606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67D70A4-BBFF-4866-A1EC-54FCAA0D07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31130" y="5166444"/>
            <a:ext cx="1620701" cy="162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206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E60390AE-1BC0-4F62-986C-B0D028F3A489}"/>
              </a:ext>
            </a:extLst>
          </p:cNvPr>
          <p:cNvGraphicFramePr>
            <a:graphicFrameLocks noGrp="1"/>
          </p:cNvGraphicFramePr>
          <p:nvPr>
            <p:extLst>
              <p:ext uri="{D42A27DB-BD31-4B8C-83A1-F6EECF244321}">
                <p14:modId xmlns:p14="http://schemas.microsoft.com/office/powerpoint/2010/main" val="3575605937"/>
              </p:ext>
            </p:extLst>
          </p:nvPr>
        </p:nvGraphicFramePr>
        <p:xfrm>
          <a:off x="4200352" y="1690117"/>
          <a:ext cx="1439981" cy="3878243"/>
        </p:xfrm>
        <a:graphic>
          <a:graphicData uri="http://schemas.openxmlformats.org/drawingml/2006/table">
            <a:tbl>
              <a:tblPr firstRow="1" bandRow="1"/>
              <a:tblGrid>
                <a:gridCol w="1439981">
                  <a:extLst>
                    <a:ext uri="{9D8B030D-6E8A-4147-A177-3AD203B41FA5}">
                      <a16:colId xmlns:a16="http://schemas.microsoft.com/office/drawing/2014/main" val="20001"/>
                    </a:ext>
                  </a:extLst>
                </a:gridCol>
              </a:tblGrid>
              <a:tr h="25275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Header</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6406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PFS 1</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32304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chemeClr val="accent5"/>
                          </a:solidFill>
                        </a:rPr>
                        <a:t>Allocation 1</a:t>
                      </a:r>
                    </a:p>
                    <a:p>
                      <a:r>
                        <a:rPr lang="en-US" dirty="0">
                          <a:solidFill>
                            <a:schemeClr val="accent5"/>
                          </a:solidFill>
                        </a:rPr>
                        <a:t>Allocation 2</a:t>
                      </a:r>
                    </a:p>
                    <a:p>
                      <a:r>
                        <a:rPr lang="en-US" dirty="0">
                          <a:solidFill>
                            <a:schemeClr val="accent5"/>
                          </a:solidFill>
                        </a:rPr>
                        <a:t>Allocation 3</a:t>
                      </a:r>
                    </a:p>
                    <a:p>
                      <a:r>
                        <a:rPr lang="en-US" dirty="0">
                          <a:solidFill>
                            <a:schemeClr val="accent5"/>
                          </a:solidFill>
                        </a:rPr>
                        <a:t>Allocation 4</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2143">
                <a:tc>
                  <a:txBody>
                    <a:bodyPr/>
                    <a:lstStyle/>
                    <a:p>
                      <a:r>
                        <a:rPr lang="en-US" dirty="0">
                          <a:solidFill>
                            <a:srgbClr val="000000"/>
                          </a:solidFill>
                        </a:rPr>
                        <a:t>PFS 2</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1031858"/>
                  </a:ext>
                </a:extLst>
              </a:tr>
              <a:tr h="1457914">
                <a:tc>
                  <a:txBody>
                    <a:bodyPr/>
                    <a:lstStyle/>
                    <a:p>
                      <a:endParaRPr lang="en-US" dirty="0">
                        <a:solidFill>
                          <a:srgbClr val="000000"/>
                        </a:solidFill>
                      </a:endParaRP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6069049"/>
                  </a:ext>
                </a:extLst>
              </a:tr>
            </a:tbl>
          </a:graphicData>
        </a:graphic>
      </p:graphicFrame>
      <p:sp>
        <p:nvSpPr>
          <p:cNvPr id="40" name="Title 1">
            <a:extLst>
              <a:ext uri="{FF2B5EF4-FFF2-40B4-BE49-F238E27FC236}">
                <a16:creationId xmlns:a16="http://schemas.microsoft.com/office/drawing/2014/main" id="{8683C90E-6970-4D21-A192-0D4FBB5E181D}"/>
              </a:ext>
            </a:extLst>
          </p:cNvPr>
          <p:cNvSpPr txBox="1">
            <a:spLocks/>
          </p:cNvSpPr>
          <p:nvPr/>
        </p:nvSpPr>
        <p:spPr>
          <a:xfrm>
            <a:off x="655639" y="320040"/>
            <a:ext cx="9739646" cy="461665"/>
          </a:xfrm>
          <a:prstGeom prst="rect">
            <a:avLst/>
          </a:prstGeom>
          <a:solidFill>
            <a:schemeClr val="bg1"/>
          </a:solidFill>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accent5"/>
                </a:solidFill>
                <a:effectLst/>
                <a:uLnTx/>
                <a:uFillTx/>
                <a:latin typeface="+mj-lt"/>
                <a:ea typeface="+mj-ea"/>
                <a:cs typeface="Segoe UI Light"/>
              </a:defRPr>
            </a:lvl1pPr>
          </a:lstStyle>
          <a:p>
            <a:r>
              <a:rPr lang="en-US" dirty="0"/>
              <a:t>PFS Page Allocation (Single File: Pre-2019)</a:t>
            </a:r>
          </a:p>
        </p:txBody>
      </p:sp>
      <p:sp>
        <p:nvSpPr>
          <p:cNvPr id="2" name="TextBox 1">
            <a:extLst>
              <a:ext uri="{FF2B5EF4-FFF2-40B4-BE49-F238E27FC236}">
                <a16:creationId xmlns:a16="http://schemas.microsoft.com/office/drawing/2014/main" id="{B67930FC-556D-4C44-9D30-2503FDF890A1}"/>
              </a:ext>
            </a:extLst>
          </p:cNvPr>
          <p:cNvSpPr txBox="1"/>
          <p:nvPr/>
        </p:nvSpPr>
        <p:spPr>
          <a:xfrm>
            <a:off x="4547929" y="1320785"/>
            <a:ext cx="744826"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Pct val="110000"/>
              <a:buFontTx/>
              <a:buNone/>
              <a:tabLst/>
              <a:defRPr/>
            </a:pPr>
            <a:r>
              <a:rPr kumimoji="0" lang="en-US" sz="1800" b="0" i="0" u="none" strike="noStrike" kern="0" cap="none" spc="0" normalizeH="0" baseline="0" noProof="0" dirty="0">
                <a:ln>
                  <a:noFill/>
                </a:ln>
                <a:solidFill>
                  <a:srgbClr val="000000"/>
                </a:solidFill>
                <a:effectLst/>
                <a:uLnTx/>
                <a:uFillTx/>
              </a:rPr>
              <a:t>File 1</a:t>
            </a:r>
          </a:p>
        </p:txBody>
      </p:sp>
      <p:sp>
        <p:nvSpPr>
          <p:cNvPr id="5" name="Rectangle 4">
            <a:extLst>
              <a:ext uri="{FF2B5EF4-FFF2-40B4-BE49-F238E27FC236}">
                <a16:creationId xmlns:a16="http://schemas.microsoft.com/office/drawing/2014/main" id="{756FF52D-378E-4851-B93E-25B9E099BF79}"/>
              </a:ext>
            </a:extLst>
          </p:cNvPr>
          <p:cNvSpPr/>
          <p:nvPr/>
        </p:nvSpPr>
        <p:spPr>
          <a:xfrm>
            <a:off x="7142950" y="1761271"/>
            <a:ext cx="2076678" cy="928457"/>
          </a:xfrm>
          <a:prstGeom prst="rect">
            <a:avLst/>
          </a:prstGeom>
          <a:solidFill>
            <a:sysClr val="window" lastClr="FFFFFF"/>
          </a:solidFill>
          <a:ln w="25400" cap="flat" cmpd="sng" algn="ctr">
            <a:solidFill>
              <a:schemeClr val="accent5"/>
            </a:solidFill>
            <a:prstDash val="solid"/>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a:ea typeface="+mn-ea"/>
                <a:cs typeface="+mn-cs"/>
              </a:rPr>
              <a:t>Point of Allocation Contention</a:t>
            </a:r>
          </a:p>
        </p:txBody>
      </p:sp>
      <p:cxnSp>
        <p:nvCxnSpPr>
          <p:cNvPr id="6" name="Straight Arrow Connector 5">
            <a:extLst>
              <a:ext uri="{FF2B5EF4-FFF2-40B4-BE49-F238E27FC236}">
                <a16:creationId xmlns:a16="http://schemas.microsoft.com/office/drawing/2014/main" id="{647C374C-0795-4F18-B67D-8E2FD093E0AA}"/>
              </a:ext>
            </a:extLst>
          </p:cNvPr>
          <p:cNvCxnSpPr>
            <a:cxnSpLocks/>
            <a:stCxn id="5" idx="1"/>
          </p:cNvCxnSpPr>
          <p:nvPr/>
        </p:nvCxnSpPr>
        <p:spPr>
          <a:xfrm flipH="1">
            <a:off x="5292756" y="2225500"/>
            <a:ext cx="1850194" cy="0"/>
          </a:xfrm>
          <a:prstGeom prst="straightConnector1">
            <a:avLst/>
          </a:prstGeom>
          <a:noFill/>
          <a:ln w="38100" cap="flat" cmpd="sng" algn="ctr">
            <a:solidFill>
              <a:schemeClr val="accent5"/>
            </a:solidFill>
            <a:prstDash val="solid"/>
            <a:tailEnd type="arrow"/>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121991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E60390AE-1BC0-4F62-986C-B0D028F3A489}"/>
              </a:ext>
            </a:extLst>
          </p:cNvPr>
          <p:cNvGraphicFramePr>
            <a:graphicFrameLocks noGrp="1"/>
          </p:cNvGraphicFramePr>
          <p:nvPr>
            <p:extLst>
              <p:ext uri="{D42A27DB-BD31-4B8C-83A1-F6EECF244321}">
                <p14:modId xmlns:p14="http://schemas.microsoft.com/office/powerpoint/2010/main" val="1129391968"/>
              </p:ext>
            </p:extLst>
          </p:nvPr>
        </p:nvGraphicFramePr>
        <p:xfrm>
          <a:off x="2228504" y="1733659"/>
          <a:ext cx="1439981" cy="3878243"/>
        </p:xfrm>
        <a:graphic>
          <a:graphicData uri="http://schemas.openxmlformats.org/drawingml/2006/table">
            <a:tbl>
              <a:tblPr firstRow="1" bandRow="1"/>
              <a:tblGrid>
                <a:gridCol w="1439981">
                  <a:extLst>
                    <a:ext uri="{9D8B030D-6E8A-4147-A177-3AD203B41FA5}">
                      <a16:colId xmlns:a16="http://schemas.microsoft.com/office/drawing/2014/main" val="20001"/>
                    </a:ext>
                  </a:extLst>
                </a:gridCol>
              </a:tblGrid>
              <a:tr h="25275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Header</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6406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PFS 1</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32304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chemeClr val="accent5"/>
                          </a:solidFill>
                        </a:rPr>
                        <a:t>Allocation 1</a:t>
                      </a:r>
                    </a:p>
                    <a:p>
                      <a:r>
                        <a:rPr lang="en-US" dirty="0">
                          <a:solidFill>
                            <a:schemeClr val="accent5"/>
                          </a:solidFill>
                        </a:rPr>
                        <a:t>Allocation 5</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2143">
                <a:tc>
                  <a:txBody>
                    <a:bodyPr/>
                    <a:lstStyle/>
                    <a:p>
                      <a:r>
                        <a:rPr lang="en-US" dirty="0">
                          <a:solidFill>
                            <a:srgbClr val="000000"/>
                          </a:solidFill>
                        </a:rPr>
                        <a:t>PFS 2</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1031858"/>
                  </a:ext>
                </a:extLst>
              </a:tr>
              <a:tr h="1457914">
                <a:tc>
                  <a:txBody>
                    <a:bodyPr/>
                    <a:lstStyle/>
                    <a:p>
                      <a:endParaRPr lang="en-US" dirty="0">
                        <a:solidFill>
                          <a:srgbClr val="000000"/>
                        </a:solidFill>
                      </a:endParaRP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6069049"/>
                  </a:ext>
                </a:extLst>
              </a:tr>
            </a:tbl>
          </a:graphicData>
        </a:graphic>
      </p:graphicFrame>
      <p:sp>
        <p:nvSpPr>
          <p:cNvPr id="40" name="Title 1">
            <a:extLst>
              <a:ext uri="{FF2B5EF4-FFF2-40B4-BE49-F238E27FC236}">
                <a16:creationId xmlns:a16="http://schemas.microsoft.com/office/drawing/2014/main" id="{8683C90E-6970-4D21-A192-0D4FBB5E181D}"/>
              </a:ext>
            </a:extLst>
          </p:cNvPr>
          <p:cNvSpPr txBox="1">
            <a:spLocks/>
          </p:cNvSpPr>
          <p:nvPr/>
        </p:nvSpPr>
        <p:spPr>
          <a:xfrm>
            <a:off x="655639" y="320040"/>
            <a:ext cx="10328047" cy="461665"/>
          </a:xfrm>
          <a:prstGeom prst="rect">
            <a:avLst/>
          </a:prstGeom>
          <a:solidFill>
            <a:schemeClr val="bg1"/>
          </a:solidFill>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accent5"/>
                </a:solidFill>
                <a:effectLst/>
                <a:uLnTx/>
                <a:uFillTx/>
                <a:latin typeface="+mj-lt"/>
                <a:ea typeface="+mj-ea"/>
                <a:cs typeface="Segoe UI Light"/>
              </a:defRPr>
            </a:lvl1pPr>
          </a:lstStyle>
          <a:p>
            <a:r>
              <a:rPr lang="en-US" dirty="0"/>
              <a:t>PFS Page Round Robin (Multiple Files: Pre-2019)</a:t>
            </a:r>
          </a:p>
        </p:txBody>
      </p:sp>
      <p:sp>
        <p:nvSpPr>
          <p:cNvPr id="2" name="TextBox 1">
            <a:extLst>
              <a:ext uri="{FF2B5EF4-FFF2-40B4-BE49-F238E27FC236}">
                <a16:creationId xmlns:a16="http://schemas.microsoft.com/office/drawing/2014/main" id="{B67930FC-556D-4C44-9D30-2503FDF890A1}"/>
              </a:ext>
            </a:extLst>
          </p:cNvPr>
          <p:cNvSpPr txBox="1"/>
          <p:nvPr/>
        </p:nvSpPr>
        <p:spPr>
          <a:xfrm>
            <a:off x="2576081" y="1364327"/>
            <a:ext cx="744826"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Pct val="110000"/>
              <a:buFontTx/>
              <a:buNone/>
              <a:tabLst/>
              <a:defRPr/>
            </a:pPr>
            <a:r>
              <a:rPr kumimoji="0" lang="en-US" sz="1800" b="0" i="0" u="none" strike="noStrike" kern="0" cap="none" spc="0" normalizeH="0" baseline="0" noProof="0" dirty="0">
                <a:ln>
                  <a:noFill/>
                </a:ln>
                <a:solidFill>
                  <a:srgbClr val="000000"/>
                </a:solidFill>
                <a:effectLst/>
                <a:uLnTx/>
                <a:uFillTx/>
              </a:rPr>
              <a:t>File 1</a:t>
            </a:r>
          </a:p>
        </p:txBody>
      </p:sp>
      <p:graphicFrame>
        <p:nvGraphicFramePr>
          <p:cNvPr id="3" name="Table 2">
            <a:extLst>
              <a:ext uri="{FF2B5EF4-FFF2-40B4-BE49-F238E27FC236}">
                <a16:creationId xmlns:a16="http://schemas.microsoft.com/office/drawing/2014/main" id="{2CEB655C-22F6-472A-84AF-FDACD616CC6C}"/>
              </a:ext>
            </a:extLst>
          </p:cNvPr>
          <p:cNvGraphicFramePr>
            <a:graphicFrameLocks noGrp="1"/>
          </p:cNvGraphicFramePr>
          <p:nvPr>
            <p:extLst>
              <p:ext uri="{D42A27DB-BD31-4B8C-83A1-F6EECF244321}">
                <p14:modId xmlns:p14="http://schemas.microsoft.com/office/powerpoint/2010/main" val="4041081599"/>
              </p:ext>
            </p:extLst>
          </p:nvPr>
        </p:nvGraphicFramePr>
        <p:xfrm>
          <a:off x="4318561" y="1746058"/>
          <a:ext cx="1439981" cy="3878243"/>
        </p:xfrm>
        <a:graphic>
          <a:graphicData uri="http://schemas.openxmlformats.org/drawingml/2006/table">
            <a:tbl>
              <a:tblPr firstRow="1" bandRow="1"/>
              <a:tblGrid>
                <a:gridCol w="1439981">
                  <a:extLst>
                    <a:ext uri="{9D8B030D-6E8A-4147-A177-3AD203B41FA5}">
                      <a16:colId xmlns:a16="http://schemas.microsoft.com/office/drawing/2014/main" val="20001"/>
                    </a:ext>
                  </a:extLst>
                </a:gridCol>
              </a:tblGrid>
              <a:tr h="25275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Header</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6406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PFS 1</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32304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chemeClr val="accent5"/>
                          </a:solidFill>
                        </a:rPr>
                        <a:t>Allocation 2</a:t>
                      </a:r>
                    </a:p>
                    <a:p>
                      <a:r>
                        <a:rPr lang="en-US" dirty="0">
                          <a:solidFill>
                            <a:schemeClr val="accent5"/>
                          </a:solidFill>
                        </a:rPr>
                        <a:t>Allocation 6</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2143">
                <a:tc>
                  <a:txBody>
                    <a:bodyPr/>
                    <a:lstStyle/>
                    <a:p>
                      <a:r>
                        <a:rPr lang="en-US" dirty="0">
                          <a:solidFill>
                            <a:srgbClr val="000000"/>
                          </a:solidFill>
                        </a:rPr>
                        <a:t>PFS 2</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1031858"/>
                  </a:ext>
                </a:extLst>
              </a:tr>
              <a:tr h="1457914">
                <a:tc>
                  <a:txBody>
                    <a:bodyPr/>
                    <a:lstStyle/>
                    <a:p>
                      <a:endParaRPr lang="en-US" dirty="0">
                        <a:solidFill>
                          <a:srgbClr val="000000"/>
                        </a:solidFill>
                      </a:endParaRP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6069049"/>
                  </a:ext>
                </a:extLst>
              </a:tr>
            </a:tbl>
          </a:graphicData>
        </a:graphic>
      </p:graphicFrame>
      <p:sp>
        <p:nvSpPr>
          <p:cNvPr id="4" name="TextBox 3">
            <a:extLst>
              <a:ext uri="{FF2B5EF4-FFF2-40B4-BE49-F238E27FC236}">
                <a16:creationId xmlns:a16="http://schemas.microsoft.com/office/drawing/2014/main" id="{9A29DEEC-CF95-47DE-9E82-4F52FDAC2D04}"/>
              </a:ext>
            </a:extLst>
          </p:cNvPr>
          <p:cNvSpPr txBox="1"/>
          <p:nvPr/>
        </p:nvSpPr>
        <p:spPr>
          <a:xfrm>
            <a:off x="4666138" y="1376726"/>
            <a:ext cx="744826"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Pct val="110000"/>
              <a:buFontTx/>
              <a:buNone/>
              <a:tabLst/>
              <a:defRPr/>
            </a:pPr>
            <a:r>
              <a:rPr kumimoji="0" lang="en-US" sz="1800" b="0" i="0" u="none" strike="noStrike" kern="0" cap="none" spc="0" normalizeH="0" baseline="0" noProof="0" dirty="0">
                <a:ln>
                  <a:noFill/>
                </a:ln>
                <a:solidFill>
                  <a:srgbClr val="000000"/>
                </a:solidFill>
                <a:effectLst/>
                <a:uLnTx/>
                <a:uFillTx/>
              </a:rPr>
              <a:t>File 2</a:t>
            </a:r>
          </a:p>
        </p:txBody>
      </p:sp>
      <p:graphicFrame>
        <p:nvGraphicFramePr>
          <p:cNvPr id="7" name="Table 6">
            <a:extLst>
              <a:ext uri="{FF2B5EF4-FFF2-40B4-BE49-F238E27FC236}">
                <a16:creationId xmlns:a16="http://schemas.microsoft.com/office/drawing/2014/main" id="{C6B5E8FD-4B74-435A-A635-5C6AA9810977}"/>
              </a:ext>
            </a:extLst>
          </p:cNvPr>
          <p:cNvGraphicFramePr>
            <a:graphicFrameLocks noGrp="1"/>
          </p:cNvGraphicFramePr>
          <p:nvPr>
            <p:extLst>
              <p:ext uri="{D42A27DB-BD31-4B8C-83A1-F6EECF244321}">
                <p14:modId xmlns:p14="http://schemas.microsoft.com/office/powerpoint/2010/main" val="327447509"/>
              </p:ext>
            </p:extLst>
          </p:nvPr>
        </p:nvGraphicFramePr>
        <p:xfrm>
          <a:off x="6408617" y="1733659"/>
          <a:ext cx="1439981" cy="3878243"/>
        </p:xfrm>
        <a:graphic>
          <a:graphicData uri="http://schemas.openxmlformats.org/drawingml/2006/table">
            <a:tbl>
              <a:tblPr firstRow="1" bandRow="1"/>
              <a:tblGrid>
                <a:gridCol w="1439981">
                  <a:extLst>
                    <a:ext uri="{9D8B030D-6E8A-4147-A177-3AD203B41FA5}">
                      <a16:colId xmlns:a16="http://schemas.microsoft.com/office/drawing/2014/main" val="20001"/>
                    </a:ext>
                  </a:extLst>
                </a:gridCol>
              </a:tblGrid>
              <a:tr h="25275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Header</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6406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PFS 1</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32304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chemeClr val="accent5"/>
                          </a:solidFill>
                        </a:rPr>
                        <a:t>Allocation 3</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2143">
                <a:tc>
                  <a:txBody>
                    <a:bodyPr/>
                    <a:lstStyle/>
                    <a:p>
                      <a:r>
                        <a:rPr lang="en-US" dirty="0">
                          <a:solidFill>
                            <a:srgbClr val="000000"/>
                          </a:solidFill>
                        </a:rPr>
                        <a:t>PFS 2</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1031858"/>
                  </a:ext>
                </a:extLst>
              </a:tr>
              <a:tr h="1457914">
                <a:tc>
                  <a:txBody>
                    <a:bodyPr/>
                    <a:lstStyle/>
                    <a:p>
                      <a:endParaRPr lang="en-US" dirty="0">
                        <a:solidFill>
                          <a:srgbClr val="000000"/>
                        </a:solidFill>
                      </a:endParaRP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6069049"/>
                  </a:ext>
                </a:extLst>
              </a:tr>
            </a:tbl>
          </a:graphicData>
        </a:graphic>
      </p:graphicFrame>
      <p:sp>
        <p:nvSpPr>
          <p:cNvPr id="8" name="TextBox 7">
            <a:extLst>
              <a:ext uri="{FF2B5EF4-FFF2-40B4-BE49-F238E27FC236}">
                <a16:creationId xmlns:a16="http://schemas.microsoft.com/office/drawing/2014/main" id="{C7F36F9D-6AC2-423E-8A44-A608613ED8F4}"/>
              </a:ext>
            </a:extLst>
          </p:cNvPr>
          <p:cNvSpPr txBox="1"/>
          <p:nvPr/>
        </p:nvSpPr>
        <p:spPr>
          <a:xfrm>
            <a:off x="6756194" y="1364327"/>
            <a:ext cx="744826"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Pct val="110000"/>
              <a:buFontTx/>
              <a:buNone/>
              <a:tabLst/>
              <a:defRPr/>
            </a:pPr>
            <a:r>
              <a:rPr kumimoji="0" lang="en-US" sz="1800" b="0" i="0" u="none" strike="noStrike" kern="0" cap="none" spc="0" normalizeH="0" baseline="0" noProof="0" dirty="0">
                <a:ln>
                  <a:noFill/>
                </a:ln>
                <a:solidFill>
                  <a:srgbClr val="000000"/>
                </a:solidFill>
                <a:effectLst/>
                <a:uLnTx/>
                <a:uFillTx/>
              </a:rPr>
              <a:t>File 3</a:t>
            </a:r>
          </a:p>
        </p:txBody>
      </p:sp>
      <p:graphicFrame>
        <p:nvGraphicFramePr>
          <p:cNvPr id="9" name="Table 8">
            <a:extLst>
              <a:ext uri="{FF2B5EF4-FFF2-40B4-BE49-F238E27FC236}">
                <a16:creationId xmlns:a16="http://schemas.microsoft.com/office/drawing/2014/main" id="{217833D5-8B6F-4B02-A0B8-19A6C7542211}"/>
              </a:ext>
            </a:extLst>
          </p:cNvPr>
          <p:cNvGraphicFramePr>
            <a:graphicFrameLocks noGrp="1"/>
          </p:cNvGraphicFramePr>
          <p:nvPr>
            <p:extLst>
              <p:ext uri="{D42A27DB-BD31-4B8C-83A1-F6EECF244321}">
                <p14:modId xmlns:p14="http://schemas.microsoft.com/office/powerpoint/2010/main" val="726811538"/>
              </p:ext>
            </p:extLst>
          </p:nvPr>
        </p:nvGraphicFramePr>
        <p:xfrm>
          <a:off x="8498673" y="1733659"/>
          <a:ext cx="1439981" cy="3878243"/>
        </p:xfrm>
        <a:graphic>
          <a:graphicData uri="http://schemas.openxmlformats.org/drawingml/2006/table">
            <a:tbl>
              <a:tblPr firstRow="1" bandRow="1"/>
              <a:tblGrid>
                <a:gridCol w="1439981">
                  <a:extLst>
                    <a:ext uri="{9D8B030D-6E8A-4147-A177-3AD203B41FA5}">
                      <a16:colId xmlns:a16="http://schemas.microsoft.com/office/drawing/2014/main" val="20001"/>
                    </a:ext>
                  </a:extLst>
                </a:gridCol>
              </a:tblGrid>
              <a:tr h="25275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Header</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6406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PFS 1</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32304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chemeClr val="accent5"/>
                          </a:solidFill>
                        </a:rPr>
                        <a:t>Allocation 4</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2143">
                <a:tc>
                  <a:txBody>
                    <a:bodyPr/>
                    <a:lstStyle/>
                    <a:p>
                      <a:r>
                        <a:rPr lang="en-US" dirty="0">
                          <a:solidFill>
                            <a:srgbClr val="000000"/>
                          </a:solidFill>
                        </a:rPr>
                        <a:t>PFS 2</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1031858"/>
                  </a:ext>
                </a:extLst>
              </a:tr>
              <a:tr h="1457914">
                <a:tc>
                  <a:txBody>
                    <a:bodyPr/>
                    <a:lstStyle/>
                    <a:p>
                      <a:endParaRPr lang="en-US" dirty="0">
                        <a:solidFill>
                          <a:srgbClr val="000000"/>
                        </a:solidFill>
                      </a:endParaRP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6069049"/>
                  </a:ext>
                </a:extLst>
              </a:tr>
            </a:tbl>
          </a:graphicData>
        </a:graphic>
      </p:graphicFrame>
      <p:sp>
        <p:nvSpPr>
          <p:cNvPr id="11" name="TextBox 10">
            <a:extLst>
              <a:ext uri="{FF2B5EF4-FFF2-40B4-BE49-F238E27FC236}">
                <a16:creationId xmlns:a16="http://schemas.microsoft.com/office/drawing/2014/main" id="{B11D99EC-7774-4EED-861D-EE0F3F5BE90E}"/>
              </a:ext>
            </a:extLst>
          </p:cNvPr>
          <p:cNvSpPr txBox="1"/>
          <p:nvPr/>
        </p:nvSpPr>
        <p:spPr>
          <a:xfrm>
            <a:off x="8846250" y="1364327"/>
            <a:ext cx="744826"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Pct val="110000"/>
              <a:buFontTx/>
              <a:buNone/>
              <a:tabLst/>
              <a:defRPr/>
            </a:pPr>
            <a:r>
              <a:rPr kumimoji="0" lang="en-US" sz="1800" b="0" i="0" u="none" strike="noStrike" kern="0" cap="none" spc="0" normalizeH="0" baseline="0" noProof="0" dirty="0">
                <a:ln>
                  <a:noFill/>
                </a:ln>
                <a:solidFill>
                  <a:srgbClr val="000000"/>
                </a:solidFill>
                <a:effectLst/>
                <a:uLnTx/>
                <a:uFillTx/>
              </a:rPr>
              <a:t>File 4</a:t>
            </a:r>
          </a:p>
        </p:txBody>
      </p:sp>
    </p:spTree>
    <p:extLst>
      <p:ext uri="{BB962C8B-B14F-4D97-AF65-F5344CB8AC3E}">
        <p14:creationId xmlns:p14="http://schemas.microsoft.com/office/powerpoint/2010/main" val="1511032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E60390AE-1BC0-4F62-986C-B0D028F3A489}"/>
              </a:ext>
            </a:extLst>
          </p:cNvPr>
          <p:cNvGraphicFramePr>
            <a:graphicFrameLocks noGrp="1"/>
          </p:cNvGraphicFramePr>
          <p:nvPr>
            <p:extLst>
              <p:ext uri="{D42A27DB-BD31-4B8C-83A1-F6EECF244321}">
                <p14:modId xmlns:p14="http://schemas.microsoft.com/office/powerpoint/2010/main" val="452124618"/>
              </p:ext>
            </p:extLst>
          </p:nvPr>
        </p:nvGraphicFramePr>
        <p:xfrm>
          <a:off x="2228504" y="1733659"/>
          <a:ext cx="1439981" cy="3878243"/>
        </p:xfrm>
        <a:graphic>
          <a:graphicData uri="http://schemas.openxmlformats.org/drawingml/2006/table">
            <a:tbl>
              <a:tblPr firstRow="1" bandRow="1"/>
              <a:tblGrid>
                <a:gridCol w="1439981">
                  <a:extLst>
                    <a:ext uri="{9D8B030D-6E8A-4147-A177-3AD203B41FA5}">
                      <a16:colId xmlns:a16="http://schemas.microsoft.com/office/drawing/2014/main" val="20001"/>
                    </a:ext>
                  </a:extLst>
                </a:gridCol>
              </a:tblGrid>
              <a:tr h="25275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Header</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6406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PFS 1</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32304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chemeClr val="accent5"/>
                          </a:solidFill>
                        </a:rPr>
                        <a:t>Allocation 1</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2143">
                <a:tc>
                  <a:txBody>
                    <a:bodyPr/>
                    <a:lstStyle/>
                    <a:p>
                      <a:r>
                        <a:rPr lang="en-US" dirty="0">
                          <a:solidFill>
                            <a:srgbClr val="000000"/>
                          </a:solidFill>
                        </a:rPr>
                        <a:t>PFS 2</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1031858"/>
                  </a:ext>
                </a:extLst>
              </a:tr>
              <a:tr h="1457914">
                <a:tc>
                  <a:txBody>
                    <a:bodyPr/>
                    <a:lstStyle/>
                    <a:p>
                      <a:r>
                        <a:rPr lang="en-US" dirty="0">
                          <a:solidFill>
                            <a:schemeClr val="accent5"/>
                          </a:solidFill>
                        </a:rPr>
                        <a:t>Allocation 5</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6069049"/>
                  </a:ext>
                </a:extLst>
              </a:tr>
            </a:tbl>
          </a:graphicData>
        </a:graphic>
      </p:graphicFrame>
      <p:sp>
        <p:nvSpPr>
          <p:cNvPr id="2" name="TextBox 1">
            <a:extLst>
              <a:ext uri="{FF2B5EF4-FFF2-40B4-BE49-F238E27FC236}">
                <a16:creationId xmlns:a16="http://schemas.microsoft.com/office/drawing/2014/main" id="{B67930FC-556D-4C44-9D30-2503FDF890A1}"/>
              </a:ext>
            </a:extLst>
          </p:cNvPr>
          <p:cNvSpPr txBox="1"/>
          <p:nvPr/>
        </p:nvSpPr>
        <p:spPr>
          <a:xfrm>
            <a:off x="2576081" y="1364327"/>
            <a:ext cx="744826"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Pct val="110000"/>
              <a:buFontTx/>
              <a:buNone/>
              <a:tabLst/>
              <a:defRPr/>
            </a:pPr>
            <a:r>
              <a:rPr kumimoji="0" lang="en-US" sz="1800" b="0" i="0" u="none" strike="noStrike" kern="0" cap="none" spc="0" normalizeH="0" baseline="0" noProof="0" dirty="0">
                <a:ln>
                  <a:noFill/>
                </a:ln>
                <a:solidFill>
                  <a:srgbClr val="000000"/>
                </a:solidFill>
                <a:effectLst/>
                <a:uLnTx/>
                <a:uFillTx/>
              </a:rPr>
              <a:t>File 1</a:t>
            </a:r>
          </a:p>
        </p:txBody>
      </p:sp>
      <p:graphicFrame>
        <p:nvGraphicFramePr>
          <p:cNvPr id="3" name="Table 2">
            <a:extLst>
              <a:ext uri="{FF2B5EF4-FFF2-40B4-BE49-F238E27FC236}">
                <a16:creationId xmlns:a16="http://schemas.microsoft.com/office/drawing/2014/main" id="{2CEB655C-22F6-472A-84AF-FDACD616CC6C}"/>
              </a:ext>
            </a:extLst>
          </p:cNvPr>
          <p:cNvGraphicFramePr>
            <a:graphicFrameLocks noGrp="1"/>
          </p:cNvGraphicFramePr>
          <p:nvPr>
            <p:extLst>
              <p:ext uri="{D42A27DB-BD31-4B8C-83A1-F6EECF244321}">
                <p14:modId xmlns:p14="http://schemas.microsoft.com/office/powerpoint/2010/main" val="1528275800"/>
              </p:ext>
            </p:extLst>
          </p:nvPr>
        </p:nvGraphicFramePr>
        <p:xfrm>
          <a:off x="4318561" y="1746058"/>
          <a:ext cx="1439981" cy="3878243"/>
        </p:xfrm>
        <a:graphic>
          <a:graphicData uri="http://schemas.openxmlformats.org/drawingml/2006/table">
            <a:tbl>
              <a:tblPr firstRow="1" bandRow="1"/>
              <a:tblGrid>
                <a:gridCol w="1439981">
                  <a:extLst>
                    <a:ext uri="{9D8B030D-6E8A-4147-A177-3AD203B41FA5}">
                      <a16:colId xmlns:a16="http://schemas.microsoft.com/office/drawing/2014/main" val="20001"/>
                    </a:ext>
                  </a:extLst>
                </a:gridCol>
              </a:tblGrid>
              <a:tr h="25275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Header</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6406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PFS 1</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32304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chemeClr val="accent5"/>
                          </a:solidFill>
                        </a:rPr>
                        <a:t>Allocation 2</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2143">
                <a:tc>
                  <a:txBody>
                    <a:bodyPr/>
                    <a:lstStyle/>
                    <a:p>
                      <a:r>
                        <a:rPr lang="en-US" dirty="0">
                          <a:solidFill>
                            <a:srgbClr val="000000"/>
                          </a:solidFill>
                        </a:rPr>
                        <a:t>PFS 2</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1031858"/>
                  </a:ext>
                </a:extLst>
              </a:tr>
              <a:tr h="1457914">
                <a:tc>
                  <a:txBody>
                    <a:bodyPr/>
                    <a:lstStyle/>
                    <a:p>
                      <a:r>
                        <a:rPr lang="en-US" dirty="0">
                          <a:solidFill>
                            <a:schemeClr val="accent5"/>
                          </a:solidFill>
                        </a:rPr>
                        <a:t>Allocation 6</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6069049"/>
                  </a:ext>
                </a:extLst>
              </a:tr>
            </a:tbl>
          </a:graphicData>
        </a:graphic>
      </p:graphicFrame>
      <p:sp>
        <p:nvSpPr>
          <p:cNvPr id="4" name="TextBox 3">
            <a:extLst>
              <a:ext uri="{FF2B5EF4-FFF2-40B4-BE49-F238E27FC236}">
                <a16:creationId xmlns:a16="http://schemas.microsoft.com/office/drawing/2014/main" id="{9A29DEEC-CF95-47DE-9E82-4F52FDAC2D04}"/>
              </a:ext>
            </a:extLst>
          </p:cNvPr>
          <p:cNvSpPr txBox="1"/>
          <p:nvPr/>
        </p:nvSpPr>
        <p:spPr>
          <a:xfrm>
            <a:off x="4666138" y="1376726"/>
            <a:ext cx="744826"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Pct val="110000"/>
              <a:buFontTx/>
              <a:buNone/>
              <a:tabLst/>
              <a:defRPr/>
            </a:pPr>
            <a:r>
              <a:rPr kumimoji="0" lang="en-US" sz="1800" b="0" i="0" u="none" strike="noStrike" kern="0" cap="none" spc="0" normalizeH="0" baseline="0" noProof="0" dirty="0">
                <a:ln>
                  <a:noFill/>
                </a:ln>
                <a:solidFill>
                  <a:srgbClr val="000000"/>
                </a:solidFill>
                <a:effectLst/>
                <a:uLnTx/>
                <a:uFillTx/>
              </a:rPr>
              <a:t>File 2</a:t>
            </a:r>
          </a:p>
        </p:txBody>
      </p:sp>
      <p:graphicFrame>
        <p:nvGraphicFramePr>
          <p:cNvPr id="7" name="Table 6">
            <a:extLst>
              <a:ext uri="{FF2B5EF4-FFF2-40B4-BE49-F238E27FC236}">
                <a16:creationId xmlns:a16="http://schemas.microsoft.com/office/drawing/2014/main" id="{C6B5E8FD-4B74-435A-A635-5C6AA9810977}"/>
              </a:ext>
            </a:extLst>
          </p:cNvPr>
          <p:cNvGraphicFramePr>
            <a:graphicFrameLocks noGrp="1"/>
          </p:cNvGraphicFramePr>
          <p:nvPr>
            <p:extLst>
              <p:ext uri="{D42A27DB-BD31-4B8C-83A1-F6EECF244321}">
                <p14:modId xmlns:p14="http://schemas.microsoft.com/office/powerpoint/2010/main" val="2645877339"/>
              </p:ext>
            </p:extLst>
          </p:nvPr>
        </p:nvGraphicFramePr>
        <p:xfrm>
          <a:off x="6408617" y="1733659"/>
          <a:ext cx="1439981" cy="3878243"/>
        </p:xfrm>
        <a:graphic>
          <a:graphicData uri="http://schemas.openxmlformats.org/drawingml/2006/table">
            <a:tbl>
              <a:tblPr firstRow="1" bandRow="1"/>
              <a:tblGrid>
                <a:gridCol w="1439981">
                  <a:extLst>
                    <a:ext uri="{9D8B030D-6E8A-4147-A177-3AD203B41FA5}">
                      <a16:colId xmlns:a16="http://schemas.microsoft.com/office/drawing/2014/main" val="20001"/>
                    </a:ext>
                  </a:extLst>
                </a:gridCol>
              </a:tblGrid>
              <a:tr h="25275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Header</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6406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PFS 1</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32304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chemeClr val="accent5"/>
                          </a:solidFill>
                        </a:rPr>
                        <a:t>Allocation 3</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2143">
                <a:tc>
                  <a:txBody>
                    <a:bodyPr/>
                    <a:lstStyle/>
                    <a:p>
                      <a:r>
                        <a:rPr lang="en-US" dirty="0">
                          <a:solidFill>
                            <a:srgbClr val="000000"/>
                          </a:solidFill>
                        </a:rPr>
                        <a:t>PFS 2</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1031858"/>
                  </a:ext>
                </a:extLst>
              </a:tr>
              <a:tr h="1457914">
                <a:tc>
                  <a:txBody>
                    <a:bodyPr/>
                    <a:lstStyle/>
                    <a:p>
                      <a:r>
                        <a:rPr lang="en-US" dirty="0">
                          <a:solidFill>
                            <a:schemeClr val="accent5"/>
                          </a:solidFill>
                        </a:rPr>
                        <a:t>Allocation 7</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6069049"/>
                  </a:ext>
                </a:extLst>
              </a:tr>
            </a:tbl>
          </a:graphicData>
        </a:graphic>
      </p:graphicFrame>
      <p:sp>
        <p:nvSpPr>
          <p:cNvPr id="8" name="TextBox 7">
            <a:extLst>
              <a:ext uri="{FF2B5EF4-FFF2-40B4-BE49-F238E27FC236}">
                <a16:creationId xmlns:a16="http://schemas.microsoft.com/office/drawing/2014/main" id="{C7F36F9D-6AC2-423E-8A44-A608613ED8F4}"/>
              </a:ext>
            </a:extLst>
          </p:cNvPr>
          <p:cNvSpPr txBox="1"/>
          <p:nvPr/>
        </p:nvSpPr>
        <p:spPr>
          <a:xfrm>
            <a:off x="6756194" y="1364327"/>
            <a:ext cx="744826"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Pct val="110000"/>
              <a:buFontTx/>
              <a:buNone/>
              <a:tabLst/>
              <a:defRPr/>
            </a:pPr>
            <a:r>
              <a:rPr kumimoji="0" lang="en-US" sz="1800" b="0" i="0" u="none" strike="noStrike" kern="0" cap="none" spc="0" normalizeH="0" baseline="0" noProof="0" dirty="0">
                <a:ln>
                  <a:noFill/>
                </a:ln>
                <a:solidFill>
                  <a:srgbClr val="000000"/>
                </a:solidFill>
                <a:effectLst/>
                <a:uLnTx/>
                <a:uFillTx/>
              </a:rPr>
              <a:t>File 3</a:t>
            </a:r>
          </a:p>
        </p:txBody>
      </p:sp>
      <p:graphicFrame>
        <p:nvGraphicFramePr>
          <p:cNvPr id="9" name="Table 8">
            <a:extLst>
              <a:ext uri="{FF2B5EF4-FFF2-40B4-BE49-F238E27FC236}">
                <a16:creationId xmlns:a16="http://schemas.microsoft.com/office/drawing/2014/main" id="{217833D5-8B6F-4B02-A0B8-19A6C7542211}"/>
              </a:ext>
            </a:extLst>
          </p:cNvPr>
          <p:cNvGraphicFramePr>
            <a:graphicFrameLocks noGrp="1"/>
          </p:cNvGraphicFramePr>
          <p:nvPr>
            <p:extLst>
              <p:ext uri="{D42A27DB-BD31-4B8C-83A1-F6EECF244321}">
                <p14:modId xmlns:p14="http://schemas.microsoft.com/office/powerpoint/2010/main" val="2974392532"/>
              </p:ext>
            </p:extLst>
          </p:nvPr>
        </p:nvGraphicFramePr>
        <p:xfrm>
          <a:off x="8498673" y="1733659"/>
          <a:ext cx="1439981" cy="3878243"/>
        </p:xfrm>
        <a:graphic>
          <a:graphicData uri="http://schemas.openxmlformats.org/drawingml/2006/table">
            <a:tbl>
              <a:tblPr firstRow="1" bandRow="1"/>
              <a:tblGrid>
                <a:gridCol w="1439981">
                  <a:extLst>
                    <a:ext uri="{9D8B030D-6E8A-4147-A177-3AD203B41FA5}">
                      <a16:colId xmlns:a16="http://schemas.microsoft.com/office/drawing/2014/main" val="20001"/>
                    </a:ext>
                  </a:extLst>
                </a:gridCol>
              </a:tblGrid>
              <a:tr h="25275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Header</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6406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rgbClr val="000000"/>
                          </a:solidFill>
                        </a:rPr>
                        <a:t>PFS 1</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32304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dirty="0">
                          <a:solidFill>
                            <a:schemeClr val="accent5"/>
                          </a:solidFill>
                        </a:rPr>
                        <a:t>Allocation 4</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2143">
                <a:tc>
                  <a:txBody>
                    <a:bodyPr/>
                    <a:lstStyle/>
                    <a:p>
                      <a:r>
                        <a:rPr lang="en-US" dirty="0">
                          <a:solidFill>
                            <a:srgbClr val="000000"/>
                          </a:solidFill>
                        </a:rPr>
                        <a:t>PFS 2</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1031858"/>
                  </a:ext>
                </a:extLst>
              </a:tr>
              <a:tr h="1457914">
                <a:tc>
                  <a:txBody>
                    <a:bodyPr/>
                    <a:lstStyle/>
                    <a:p>
                      <a:r>
                        <a:rPr lang="en-US" dirty="0">
                          <a:solidFill>
                            <a:schemeClr val="accent5"/>
                          </a:solidFill>
                        </a:rPr>
                        <a:t>Allocation 8</a:t>
                      </a:r>
                    </a:p>
                  </a:txBody>
                  <a:tcPr>
                    <a:lnL w="38100" cap="flat" cmpd="sng" algn="ctr">
                      <a:solidFill>
                        <a:schemeClr val="accent5"/>
                      </a:solidFill>
                      <a:prstDash val="solid"/>
                      <a:round/>
                      <a:headEnd type="none" w="med" len="med"/>
                      <a:tailEnd type="none" w="med" len="med"/>
                    </a:lnL>
                    <a:lnR w="38100" cap="flat" cmpd="sng" algn="ctr">
                      <a:solidFill>
                        <a:schemeClr val="accent5"/>
                      </a:solidFill>
                      <a:prstDash val="solid"/>
                      <a:round/>
                      <a:headEnd type="none" w="med" len="med"/>
                      <a:tailEnd type="none" w="med" len="med"/>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6069049"/>
                  </a:ext>
                </a:extLst>
              </a:tr>
            </a:tbl>
          </a:graphicData>
        </a:graphic>
      </p:graphicFrame>
      <p:sp>
        <p:nvSpPr>
          <p:cNvPr id="11" name="TextBox 10">
            <a:extLst>
              <a:ext uri="{FF2B5EF4-FFF2-40B4-BE49-F238E27FC236}">
                <a16:creationId xmlns:a16="http://schemas.microsoft.com/office/drawing/2014/main" id="{B11D99EC-7774-4EED-861D-EE0F3F5BE90E}"/>
              </a:ext>
            </a:extLst>
          </p:cNvPr>
          <p:cNvSpPr txBox="1"/>
          <p:nvPr/>
        </p:nvSpPr>
        <p:spPr>
          <a:xfrm>
            <a:off x="8846250" y="1364327"/>
            <a:ext cx="744826"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Pct val="110000"/>
              <a:buFontTx/>
              <a:buNone/>
              <a:tabLst/>
              <a:defRPr/>
            </a:pPr>
            <a:r>
              <a:rPr kumimoji="0" lang="en-US" sz="1800" b="0" i="0" u="none" strike="noStrike" kern="0" cap="none" spc="0" normalizeH="0" baseline="0" noProof="0" dirty="0">
                <a:ln>
                  <a:noFill/>
                </a:ln>
                <a:solidFill>
                  <a:srgbClr val="000000"/>
                </a:solidFill>
                <a:effectLst/>
                <a:uLnTx/>
                <a:uFillTx/>
              </a:rPr>
              <a:t>File 4</a:t>
            </a:r>
          </a:p>
        </p:txBody>
      </p:sp>
      <p:sp>
        <p:nvSpPr>
          <p:cNvPr id="5" name="Title 1">
            <a:extLst>
              <a:ext uri="{FF2B5EF4-FFF2-40B4-BE49-F238E27FC236}">
                <a16:creationId xmlns:a16="http://schemas.microsoft.com/office/drawing/2014/main" id="{6DC568E0-B927-4A9C-8279-01AAD87C4A0E}"/>
              </a:ext>
            </a:extLst>
          </p:cNvPr>
          <p:cNvSpPr txBox="1">
            <a:spLocks/>
          </p:cNvSpPr>
          <p:nvPr/>
        </p:nvSpPr>
        <p:spPr>
          <a:xfrm>
            <a:off x="655639" y="320040"/>
            <a:ext cx="10328047" cy="461665"/>
          </a:xfrm>
          <a:prstGeom prst="rect">
            <a:avLst/>
          </a:prstGeom>
          <a:solidFill>
            <a:schemeClr val="bg1"/>
          </a:solidFill>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accent5"/>
                </a:solidFill>
                <a:effectLst/>
                <a:uLnTx/>
                <a:uFillTx/>
                <a:latin typeface="+mj-lt"/>
                <a:ea typeface="+mj-ea"/>
                <a:cs typeface="Segoe UI Light"/>
              </a:defRPr>
            </a:lvl1pPr>
          </a:lstStyle>
          <a:p>
            <a:r>
              <a:rPr lang="en-US" dirty="0"/>
              <a:t>PFS Page Round Robin (Multiple Files: 2019)</a:t>
            </a:r>
          </a:p>
        </p:txBody>
      </p:sp>
    </p:spTree>
    <p:extLst>
      <p:ext uri="{BB962C8B-B14F-4D97-AF65-F5344CB8AC3E}">
        <p14:creationId xmlns:p14="http://schemas.microsoft.com/office/powerpoint/2010/main" val="3715467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8A72A-7AFE-4B76-9FFB-48312C3F9641}"/>
              </a:ext>
            </a:extLst>
          </p:cNvPr>
          <p:cNvSpPr>
            <a:spLocks noGrp="1"/>
          </p:cNvSpPr>
          <p:nvPr>
            <p:ph type="title"/>
          </p:nvPr>
        </p:nvSpPr>
        <p:spPr>
          <a:xfrm>
            <a:off x="655639" y="320040"/>
            <a:ext cx="9739646" cy="461665"/>
          </a:xfrm>
        </p:spPr>
        <p:txBody>
          <a:bodyPr/>
          <a:lstStyle/>
          <a:p>
            <a:r>
              <a:rPr lang="en-US" dirty="0">
                <a:solidFill>
                  <a:schemeClr val="accent5"/>
                </a:solidFill>
              </a:rPr>
              <a:t>Metadat</a:t>
            </a:r>
            <a:r>
              <a:rPr lang="en-US" dirty="0"/>
              <a:t>a </a:t>
            </a:r>
            <a:r>
              <a:rPr lang="en-US" dirty="0">
                <a:solidFill>
                  <a:schemeClr val="accent5"/>
                </a:solidFill>
              </a:rPr>
              <a:t>Contention</a:t>
            </a:r>
          </a:p>
        </p:txBody>
      </p:sp>
      <p:graphicFrame>
        <p:nvGraphicFramePr>
          <p:cNvPr id="4" name="Diagram 3">
            <a:extLst>
              <a:ext uri="{FF2B5EF4-FFF2-40B4-BE49-F238E27FC236}">
                <a16:creationId xmlns:a16="http://schemas.microsoft.com/office/drawing/2014/main" id="{94C2D10B-D6D2-4164-B3F6-0B8B48996A22}"/>
              </a:ext>
            </a:extLst>
          </p:cNvPr>
          <p:cNvGraphicFramePr/>
          <p:nvPr>
            <p:extLst>
              <p:ext uri="{D42A27DB-BD31-4B8C-83A1-F6EECF244321}">
                <p14:modId xmlns:p14="http://schemas.microsoft.com/office/powerpoint/2010/main" val="4201500919"/>
              </p:ext>
            </p:extLst>
          </p:nvPr>
        </p:nvGraphicFramePr>
        <p:xfrm>
          <a:off x="655639" y="1112874"/>
          <a:ext cx="10949269"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0066E9C0-BC18-4AD8-9C33-400D22A02A45}"/>
              </a:ext>
            </a:extLst>
          </p:cNvPr>
          <p:cNvPicPr>
            <a:picLocks noChangeAspect="1"/>
          </p:cNvPicPr>
          <p:nvPr/>
        </p:nvPicPr>
        <p:blipFill>
          <a:blip r:embed="rId8"/>
          <a:stretch>
            <a:fillRect/>
          </a:stretch>
        </p:blipFill>
        <p:spPr>
          <a:xfrm>
            <a:off x="708819" y="2090374"/>
            <a:ext cx="10842908" cy="3238666"/>
          </a:xfrm>
          <a:prstGeom prst="rect">
            <a:avLst/>
          </a:prstGeom>
          <a:ln w="38100">
            <a:solidFill>
              <a:schemeClr val="accent5"/>
            </a:solidFill>
          </a:ln>
        </p:spPr>
      </p:pic>
    </p:spTree>
    <p:extLst>
      <p:ext uri="{BB962C8B-B14F-4D97-AF65-F5344CB8AC3E}">
        <p14:creationId xmlns:p14="http://schemas.microsoft.com/office/powerpoint/2010/main" val="3155636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8A72A-7AFE-4B76-9FFB-48312C3F9641}"/>
              </a:ext>
            </a:extLst>
          </p:cNvPr>
          <p:cNvSpPr>
            <a:spLocks noGrp="1"/>
          </p:cNvSpPr>
          <p:nvPr>
            <p:ph type="title"/>
          </p:nvPr>
        </p:nvSpPr>
        <p:spPr>
          <a:xfrm>
            <a:off x="612095" y="259318"/>
            <a:ext cx="9739646" cy="461665"/>
          </a:xfrm>
        </p:spPr>
        <p:txBody>
          <a:bodyPr/>
          <a:lstStyle/>
          <a:p>
            <a:r>
              <a:rPr lang="en-US" dirty="0">
                <a:solidFill>
                  <a:schemeClr val="accent5"/>
                </a:solidFill>
              </a:rPr>
              <a:t>Identifying Metadat</a:t>
            </a:r>
            <a:r>
              <a:rPr lang="en-US" dirty="0"/>
              <a:t>a </a:t>
            </a:r>
            <a:r>
              <a:rPr lang="en-US" dirty="0">
                <a:solidFill>
                  <a:schemeClr val="accent5"/>
                </a:solidFill>
              </a:rPr>
              <a:t>Contention</a:t>
            </a:r>
          </a:p>
        </p:txBody>
      </p:sp>
      <p:sp>
        <p:nvSpPr>
          <p:cNvPr id="6" name="TextBox 5">
            <a:extLst>
              <a:ext uri="{FF2B5EF4-FFF2-40B4-BE49-F238E27FC236}">
                <a16:creationId xmlns:a16="http://schemas.microsoft.com/office/drawing/2014/main" id="{625423D2-C617-4510-896A-43CD330640E5}"/>
              </a:ext>
            </a:extLst>
          </p:cNvPr>
          <p:cNvSpPr txBox="1"/>
          <p:nvPr/>
        </p:nvSpPr>
        <p:spPr>
          <a:xfrm>
            <a:off x="655639" y="890562"/>
            <a:ext cx="11047752" cy="5355312"/>
          </a:xfrm>
          <a:prstGeom prst="rect">
            <a:avLst/>
          </a:prstGeom>
          <a:noFill/>
          <a:ln w="38100">
            <a:solidFill>
              <a:schemeClr val="accent5"/>
            </a:solidFill>
          </a:ln>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fr-FR" sz="1800" dirty="0" err="1">
                <a:solidFill>
                  <a:srgbClr val="000000"/>
                </a:solidFill>
                <a:latin typeface="Consolas" panose="020B0609020204030204" pitchFamily="49" charset="0"/>
              </a:rPr>
              <a:t>er</a:t>
            </a:r>
            <a:r>
              <a:rPr lang="fr-FR" sz="1800" dirty="0" err="1">
                <a:solidFill>
                  <a:srgbClr val="808080"/>
                </a:solidFill>
                <a:latin typeface="Consolas" panose="020B0609020204030204" pitchFamily="49" charset="0"/>
              </a:rPr>
              <a:t>.</a:t>
            </a:r>
            <a:r>
              <a:rPr lang="fr-FR" sz="1800" dirty="0" err="1">
                <a:solidFill>
                  <a:srgbClr val="000000"/>
                </a:solidFill>
                <a:latin typeface="Consolas" panose="020B0609020204030204" pitchFamily="49" charset="0"/>
              </a:rPr>
              <a:t>session_id</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err="1">
                <a:solidFill>
                  <a:srgbClr val="000000"/>
                </a:solidFill>
                <a:latin typeface="Consolas" panose="020B0609020204030204" pitchFamily="49" charset="0"/>
              </a:rPr>
              <a:t>er</a:t>
            </a:r>
            <a:r>
              <a:rPr lang="fr-FR" sz="1800" dirty="0" err="1">
                <a:solidFill>
                  <a:srgbClr val="808080"/>
                </a:solidFill>
                <a:latin typeface="Consolas" panose="020B0609020204030204" pitchFamily="49" charset="0"/>
              </a:rPr>
              <a:t>.</a:t>
            </a:r>
            <a:r>
              <a:rPr lang="fr-FR" sz="1800" dirty="0" err="1">
                <a:solidFill>
                  <a:srgbClr val="000000"/>
                </a:solidFill>
                <a:latin typeface="Consolas" panose="020B0609020204030204" pitchFamily="49" charset="0"/>
              </a:rPr>
              <a:t>wait_type</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err="1">
                <a:solidFill>
                  <a:srgbClr val="000000"/>
                </a:solidFill>
                <a:latin typeface="Consolas" panose="020B0609020204030204" pitchFamily="49" charset="0"/>
              </a:rPr>
              <a:t>er</a:t>
            </a:r>
            <a:r>
              <a:rPr lang="fr-FR" sz="1800" dirty="0" err="1">
                <a:solidFill>
                  <a:srgbClr val="808080"/>
                </a:solidFill>
                <a:latin typeface="Consolas" panose="020B0609020204030204" pitchFamily="49" charset="0"/>
              </a:rPr>
              <a:t>.</a:t>
            </a:r>
            <a:r>
              <a:rPr lang="fr-FR" sz="1800" dirty="0" err="1">
                <a:solidFill>
                  <a:srgbClr val="000000"/>
                </a:solidFill>
                <a:latin typeface="Consolas" panose="020B0609020204030204" pitchFamily="49" charset="0"/>
              </a:rPr>
              <a:t>wait_resource</a:t>
            </a:r>
            <a:r>
              <a:rPr lang="fr-FR" sz="1800" dirty="0">
                <a:solidFill>
                  <a:srgbClr val="808080"/>
                </a:solidFill>
                <a:latin typeface="Consolas" panose="020B0609020204030204" pitchFamily="49" charset="0"/>
              </a:rPr>
              <a:t>,</a:t>
            </a:r>
            <a:endParaRPr lang="fr-FR" sz="1800" dirty="0">
              <a:solidFill>
                <a:srgbClr val="000000"/>
              </a:solidFill>
              <a:latin typeface="Consolas" panose="020B0609020204030204" pitchFamily="49" charset="0"/>
            </a:endParaRPr>
          </a:p>
          <a:p>
            <a:r>
              <a:rPr lang="en-US" sz="1800" dirty="0">
                <a:solidFill>
                  <a:srgbClr val="FF00FF"/>
                </a:solidFill>
                <a:latin typeface="Consolas" panose="020B0609020204030204" pitchFamily="49" charset="0"/>
              </a:rPr>
              <a:t>OBJECT_NAME</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page_info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object_id</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page_info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database_id</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object_name</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r>
              <a:rPr lang="en-US" sz="1800" dirty="0" err="1">
                <a:solidFill>
                  <a:srgbClr val="000000"/>
                </a:solidFill>
                <a:latin typeface="Consolas" panose="020B0609020204030204" pitchFamily="49" charset="0"/>
              </a:rPr>
              <a:t>er</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blocking_session_id</a:t>
            </a:r>
            <a:r>
              <a:rPr lang="en-US" sz="1800" dirty="0">
                <a:solidFill>
                  <a:srgbClr val="808080"/>
                </a:solidFill>
                <a:latin typeface="Consolas" panose="020B0609020204030204" pitchFamily="49" charset="0"/>
              </a:rPr>
              <a:t>, </a:t>
            </a:r>
            <a:r>
              <a:rPr lang="en-US" sz="1800" dirty="0" err="1">
                <a:solidFill>
                  <a:srgbClr val="000000"/>
                </a:solidFill>
                <a:latin typeface="Consolas" panose="020B0609020204030204" pitchFamily="49" charset="0"/>
              </a:rPr>
              <a:t>er</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command</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FF00FF"/>
                </a:solidFill>
                <a:latin typeface="Consolas" panose="020B0609020204030204" pitchFamily="49" charset="0"/>
              </a:rPr>
              <a:t>SUBSTRING</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a:t>
            </a:r>
            <a:r>
              <a:rPr lang="en-US" sz="1800" dirty="0" err="1">
                <a:solidFill>
                  <a:srgbClr val="808080"/>
                </a:solidFill>
                <a:latin typeface="Consolas" panose="020B0609020204030204" pitchFamily="49" charset="0"/>
              </a:rPr>
              <a:t>.</a:t>
            </a:r>
            <a:r>
              <a:rPr lang="en-US" sz="1800" dirty="0" err="1">
                <a:solidFill>
                  <a:srgbClr val="0000FF"/>
                </a:solidFill>
                <a:latin typeface="Consolas" panose="020B0609020204030204" pitchFamily="49" charset="0"/>
              </a:rPr>
              <a:t>text</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er</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statement_start_offset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CASE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statement_end_offset</a:t>
            </a:r>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WHEN</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 </a:t>
            </a:r>
            <a:r>
              <a:rPr lang="en-US" sz="1800" dirty="0">
                <a:solidFill>
                  <a:srgbClr val="0000FF"/>
                </a:solidFill>
                <a:latin typeface="Consolas" panose="020B0609020204030204" pitchFamily="49" charset="0"/>
              </a:rPr>
              <a:t>THEN</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DATALENGTH</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a:t>
            </a:r>
            <a:r>
              <a:rPr lang="en-US" sz="1800" dirty="0" err="1">
                <a:solidFill>
                  <a:srgbClr val="808080"/>
                </a:solidFill>
                <a:latin typeface="Consolas" panose="020B0609020204030204" pitchFamily="49" charset="0"/>
              </a:rPr>
              <a:t>.</a:t>
            </a:r>
            <a:r>
              <a:rPr lang="en-US" sz="1800" dirty="0" err="1">
                <a:solidFill>
                  <a:srgbClr val="0000FF"/>
                </a:solidFill>
                <a:latin typeface="Consolas" panose="020B0609020204030204" pitchFamily="49" charset="0"/>
              </a:rPr>
              <a:t>text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r>
              <a:rPr lang="da-DK" sz="1800" dirty="0">
                <a:solidFill>
                  <a:srgbClr val="000000"/>
                </a:solidFill>
                <a:latin typeface="Consolas" panose="020B0609020204030204" pitchFamily="49" charset="0"/>
              </a:rPr>
              <a:t>        </a:t>
            </a:r>
            <a:r>
              <a:rPr lang="da-DK" sz="1800" dirty="0">
                <a:solidFill>
                  <a:srgbClr val="0000FF"/>
                </a:solidFill>
                <a:latin typeface="Consolas" panose="020B0609020204030204" pitchFamily="49" charset="0"/>
              </a:rPr>
              <a:t>ELSE</a:t>
            </a:r>
            <a:r>
              <a:rPr lang="da-DK" sz="1800" dirty="0">
                <a:solidFill>
                  <a:srgbClr val="000000"/>
                </a:solidFill>
                <a:latin typeface="Consolas" panose="020B0609020204030204" pitchFamily="49" charset="0"/>
              </a:rPr>
              <a:t> er</a:t>
            </a:r>
            <a:r>
              <a:rPr lang="da-DK" sz="1800" dirty="0">
                <a:solidFill>
                  <a:srgbClr val="808080"/>
                </a:solidFill>
                <a:latin typeface="Consolas" panose="020B0609020204030204" pitchFamily="49" charset="0"/>
              </a:rPr>
              <a:t>.</a:t>
            </a:r>
            <a:r>
              <a:rPr lang="da-DK" sz="1800" dirty="0">
                <a:solidFill>
                  <a:srgbClr val="000000"/>
                </a:solidFill>
                <a:latin typeface="Consolas" panose="020B0609020204030204" pitchFamily="49" charset="0"/>
              </a:rPr>
              <a:t>statement_end_offset </a:t>
            </a:r>
            <a:r>
              <a:rPr lang="da-DK" sz="1800" dirty="0">
                <a:solidFill>
                  <a:srgbClr val="0000FF"/>
                </a:solidFill>
                <a:latin typeface="Consolas" panose="020B0609020204030204" pitchFamily="49" charset="0"/>
              </a:rPr>
              <a:t>END</a:t>
            </a:r>
            <a:r>
              <a:rPr lang="da-DK"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er</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statement_start_offset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statement_text</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err="1">
                <a:solidFill>
                  <a:srgbClr val="000000"/>
                </a:solidFill>
                <a:latin typeface="Consolas" panose="020B0609020204030204" pitchFamily="49" charset="0"/>
              </a:rPr>
              <a:t>page_info</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database_id</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err="1">
                <a:solidFill>
                  <a:srgbClr val="000000"/>
                </a:solidFill>
                <a:latin typeface="Consolas" panose="020B0609020204030204" pitchFamily="49" charset="0"/>
              </a:rPr>
              <a:t>page_info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file_id</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err="1">
                <a:solidFill>
                  <a:srgbClr val="000000"/>
                </a:solidFill>
                <a:latin typeface="Consolas" panose="020B0609020204030204" pitchFamily="49" charset="0"/>
              </a:rPr>
              <a:t>page_info</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page_id</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err="1">
                <a:solidFill>
                  <a:srgbClr val="000000"/>
                </a:solidFill>
                <a:latin typeface="Consolas" panose="020B0609020204030204" pitchFamily="49" charset="0"/>
              </a:rPr>
              <a:t>page_info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object_id</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err="1">
                <a:solidFill>
                  <a:srgbClr val="000000"/>
                </a:solidFill>
                <a:latin typeface="Consolas" panose="020B0609020204030204" pitchFamily="49" charset="0"/>
              </a:rPr>
              <a:t>page_info</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index_id</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fr-FR" sz="1800" dirty="0" err="1">
                <a:solidFill>
                  <a:srgbClr val="000000"/>
                </a:solidFill>
                <a:latin typeface="Consolas" panose="020B0609020204030204" pitchFamily="49" charset="0"/>
              </a:rPr>
              <a:t>page_info</a:t>
            </a:r>
            <a:r>
              <a:rPr lang="fr-FR" sz="1800" dirty="0" err="1">
                <a:solidFill>
                  <a:srgbClr val="808080"/>
                </a:solidFill>
                <a:latin typeface="Consolas" panose="020B0609020204030204" pitchFamily="49" charset="0"/>
              </a:rPr>
              <a:t>.</a:t>
            </a:r>
            <a:r>
              <a:rPr lang="fr-FR" sz="1800" dirty="0" err="1">
                <a:solidFill>
                  <a:srgbClr val="000000"/>
                </a:solidFill>
                <a:latin typeface="Consolas" panose="020B0609020204030204" pitchFamily="49" charset="0"/>
              </a:rPr>
              <a:t>page_type_desc</a:t>
            </a:r>
            <a:endParaRPr lang="fr-FR"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a:solidFill>
                  <a:srgbClr val="00FF00"/>
                </a:solidFill>
                <a:latin typeface="Consolas" panose="020B0609020204030204" pitchFamily="49" charset="0"/>
              </a:rPr>
              <a:t>sys</a:t>
            </a:r>
            <a:r>
              <a:rPr lang="en-US" sz="1800" dirty="0">
                <a:solidFill>
                  <a:srgbClr val="808080"/>
                </a:solidFill>
                <a:latin typeface="Consolas" panose="020B0609020204030204" pitchFamily="49" charset="0"/>
              </a:rPr>
              <a:t>.</a:t>
            </a:r>
            <a:r>
              <a:rPr lang="en-US" sz="1800" dirty="0">
                <a:solidFill>
                  <a:srgbClr val="00FF00"/>
                </a:solidFill>
                <a:latin typeface="Consolas" panose="020B0609020204030204" pitchFamily="49" charset="0"/>
              </a:rPr>
              <a:t>dm_exec_requests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er</a:t>
            </a:r>
          </a:p>
          <a:p>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CROSS</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APPLY</a:t>
            </a:r>
            <a:r>
              <a:rPr lang="en-US" sz="1800" dirty="0">
                <a:solidFill>
                  <a:srgbClr val="000000"/>
                </a:solidFill>
                <a:latin typeface="Consolas" panose="020B0609020204030204" pitchFamily="49" charset="0"/>
              </a:rPr>
              <a:t> </a:t>
            </a:r>
            <a:r>
              <a:rPr lang="en-US" sz="1800" dirty="0">
                <a:solidFill>
                  <a:srgbClr val="00FF00"/>
                </a:solidFill>
                <a:latin typeface="Consolas" panose="020B0609020204030204" pitchFamily="49" charset="0"/>
              </a:rPr>
              <a:t>sys</a:t>
            </a:r>
            <a:r>
              <a:rPr lang="en-US" sz="1800" dirty="0">
                <a:solidFill>
                  <a:srgbClr val="808080"/>
                </a:solidFill>
                <a:latin typeface="Consolas" panose="020B0609020204030204" pitchFamily="49" charset="0"/>
              </a:rPr>
              <a:t>.</a:t>
            </a:r>
            <a:r>
              <a:rPr lang="en-US" sz="1800" dirty="0">
                <a:solidFill>
                  <a:srgbClr val="00FF00"/>
                </a:solidFill>
                <a:latin typeface="Consolas" panose="020B0609020204030204" pitchFamily="49" charset="0"/>
              </a:rPr>
              <a:t>dm_exec_sql_text</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er</a:t>
            </a:r>
            <a:r>
              <a:rPr lang="en-US" sz="1800" dirty="0" err="1">
                <a:solidFill>
                  <a:srgbClr val="808080"/>
                </a:solidFill>
                <a:latin typeface="Consolas" panose="020B0609020204030204" pitchFamily="49" charset="0"/>
              </a:rPr>
              <a:t>.</a:t>
            </a:r>
            <a:r>
              <a:rPr lang="en-US" sz="1800" dirty="0" err="1">
                <a:solidFill>
                  <a:srgbClr val="0000FF"/>
                </a:solidFill>
                <a:latin typeface="Consolas" panose="020B0609020204030204" pitchFamily="49" charset="0"/>
              </a:rPr>
              <a:t>sql_handle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CROSS</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APPLY</a:t>
            </a:r>
            <a:r>
              <a:rPr lang="en-US" sz="1800" dirty="0">
                <a:solidFill>
                  <a:srgbClr val="000000"/>
                </a:solidFill>
                <a:latin typeface="Consolas" panose="020B0609020204030204" pitchFamily="49" charset="0"/>
              </a:rPr>
              <a:t> </a:t>
            </a:r>
            <a:r>
              <a:rPr lang="en-US" sz="1800" dirty="0" err="1">
                <a:solidFill>
                  <a:srgbClr val="00FF00"/>
                </a:solidFill>
                <a:latin typeface="Consolas" panose="020B0609020204030204" pitchFamily="49" charset="0"/>
              </a:rPr>
              <a:t>sys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fn_PageResCracker</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er</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page_resource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r</a:t>
            </a:r>
          </a:p>
          <a:p>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CROSS</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APPLY</a:t>
            </a:r>
            <a:r>
              <a:rPr lang="en-US" sz="1800" dirty="0">
                <a:solidFill>
                  <a:srgbClr val="000000"/>
                </a:solidFill>
                <a:latin typeface="Consolas" panose="020B0609020204030204" pitchFamily="49" charset="0"/>
              </a:rPr>
              <a:t> </a:t>
            </a:r>
            <a:r>
              <a:rPr lang="en-US" sz="1800" dirty="0" err="1">
                <a:solidFill>
                  <a:srgbClr val="00FF00"/>
                </a:solidFill>
                <a:latin typeface="Consolas" panose="020B0609020204030204" pitchFamily="49" charset="0"/>
              </a:rPr>
              <a:t>sys</a:t>
            </a:r>
            <a:r>
              <a:rPr lang="en-US" sz="1800" dirty="0" err="1">
                <a:solidFill>
                  <a:srgbClr val="808080"/>
                </a:solidFill>
                <a:latin typeface="Consolas" panose="020B0609020204030204" pitchFamily="49" charset="0"/>
              </a:rPr>
              <a:t>.</a:t>
            </a:r>
            <a:r>
              <a:rPr lang="en-US" sz="1800" dirty="0" err="1">
                <a:solidFill>
                  <a:srgbClr val="00FF00"/>
                </a:solidFill>
                <a:latin typeface="Consolas" panose="020B0609020204030204" pitchFamily="49" charset="0"/>
              </a:rPr>
              <a:t>dm_db_page_info</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r</a:t>
            </a:r>
            <a:r>
              <a:rPr lang="en-US" sz="1800" dirty="0" err="1">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db_id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r</a:t>
            </a:r>
            <a:r>
              <a:rPr lang="en-US" sz="1800" dirty="0" err="1">
                <a:solidFill>
                  <a:srgbClr val="808080"/>
                </a:solidFill>
                <a:latin typeface="Consolas" panose="020B0609020204030204" pitchFamily="49" charset="0"/>
              </a:rPr>
              <a:t>.</a:t>
            </a:r>
            <a:r>
              <a:rPr lang="en-US" sz="1800" dirty="0" err="1">
                <a:solidFill>
                  <a:srgbClr val="FF00FF"/>
                </a:solidFill>
                <a:latin typeface="Consolas" panose="020B0609020204030204" pitchFamily="49" charset="0"/>
              </a:rPr>
              <a:t>file_id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r</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page_id</a:t>
            </a:r>
            <a:r>
              <a:rPr lang="en-US" sz="1800" dirty="0" err="1">
                <a:solidFill>
                  <a:srgbClr val="808080"/>
                </a:solidFill>
                <a:latin typeface="Consolas" panose="020B0609020204030204" pitchFamily="49" charset="0"/>
              </a:rPr>
              <a:t>,</a:t>
            </a:r>
            <a:r>
              <a:rPr lang="en-US" sz="1800" dirty="0" err="1">
                <a:solidFill>
                  <a:srgbClr val="FF0000"/>
                </a:solidFill>
                <a:latin typeface="Consolas" panose="020B0609020204030204" pitchFamily="49" charset="0"/>
              </a:rPr>
              <a:t>'DETAILED</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page_info</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686034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510A490B-1139-4B3B-98AE-00CED6BA6262}"/>
              </a:ext>
            </a:extLst>
          </p:cNvPr>
          <p:cNvGraphicFramePr/>
          <p:nvPr>
            <p:extLst>
              <p:ext uri="{D42A27DB-BD31-4B8C-83A1-F6EECF244321}">
                <p14:modId xmlns:p14="http://schemas.microsoft.com/office/powerpoint/2010/main" val="1628994575"/>
              </p:ext>
            </p:extLst>
          </p:nvPr>
        </p:nvGraphicFramePr>
        <p:xfrm>
          <a:off x="923770" y="1034649"/>
          <a:ext cx="10345479" cy="49633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93B8A72A-7AFE-4B76-9FFB-48312C3F9641}"/>
              </a:ext>
            </a:extLst>
          </p:cNvPr>
          <p:cNvSpPr>
            <a:spLocks noGrp="1"/>
          </p:cNvSpPr>
          <p:nvPr>
            <p:ph type="title"/>
          </p:nvPr>
        </p:nvSpPr>
        <p:spPr>
          <a:xfrm>
            <a:off x="564538" y="361742"/>
            <a:ext cx="9739646" cy="461665"/>
          </a:xfrm>
        </p:spPr>
        <p:txBody>
          <a:bodyPr/>
          <a:lstStyle/>
          <a:p>
            <a:r>
              <a:rPr lang="en-US" dirty="0"/>
              <a:t>TempDB</a:t>
            </a:r>
            <a:r>
              <a:rPr lang="en-US" dirty="0">
                <a:solidFill>
                  <a:schemeClr val="accent5"/>
                </a:solidFill>
              </a:rPr>
              <a:t> </a:t>
            </a:r>
            <a:r>
              <a:rPr lang="en-US" dirty="0"/>
              <a:t>Memory Optimized Metadata Tables</a:t>
            </a:r>
            <a:endParaRPr lang="en-US" dirty="0">
              <a:solidFill>
                <a:schemeClr val="accent5"/>
              </a:solidFill>
            </a:endParaRPr>
          </a:p>
        </p:txBody>
      </p:sp>
      <p:sp>
        <p:nvSpPr>
          <p:cNvPr id="6" name="TextBox 5">
            <a:extLst>
              <a:ext uri="{FF2B5EF4-FFF2-40B4-BE49-F238E27FC236}">
                <a16:creationId xmlns:a16="http://schemas.microsoft.com/office/drawing/2014/main" id="{6AD528E5-6C35-473E-AFB2-7266911F41E8}"/>
              </a:ext>
            </a:extLst>
          </p:cNvPr>
          <p:cNvSpPr txBox="1"/>
          <p:nvPr/>
        </p:nvSpPr>
        <p:spPr>
          <a:xfrm>
            <a:off x="1014871" y="2036364"/>
            <a:ext cx="10684328" cy="369332"/>
          </a:xfrm>
          <a:prstGeom prst="rect">
            <a:avLst/>
          </a:prstGeom>
          <a:noFill/>
          <a:ln w="38100">
            <a:noFill/>
          </a:ln>
        </p:spPr>
        <p:txBody>
          <a:bodyPr wrap="square">
            <a:spAutoFit/>
          </a:bodyPr>
          <a:lstStyle/>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SERVER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CONFIGURATION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MEMORY_OPTIMIZED</a:t>
            </a:r>
            <a:r>
              <a:rPr lang="en-US" sz="1800" dirty="0">
                <a:solidFill>
                  <a:srgbClr val="000000"/>
                </a:solidFill>
                <a:latin typeface="Consolas" panose="020B0609020204030204" pitchFamily="49" charset="0"/>
              </a:rPr>
              <a:t> TEMPDB_METADATA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ON</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p:txBody>
      </p:sp>
      <p:sp>
        <p:nvSpPr>
          <p:cNvPr id="9" name="TextBox 8">
            <a:extLst>
              <a:ext uri="{FF2B5EF4-FFF2-40B4-BE49-F238E27FC236}">
                <a16:creationId xmlns:a16="http://schemas.microsoft.com/office/drawing/2014/main" id="{E7DD2E26-F187-4E39-87D3-5A68FA1E6689}"/>
              </a:ext>
            </a:extLst>
          </p:cNvPr>
          <p:cNvSpPr txBox="1"/>
          <p:nvPr/>
        </p:nvSpPr>
        <p:spPr>
          <a:xfrm>
            <a:off x="995114" y="3309900"/>
            <a:ext cx="10833148" cy="369332"/>
          </a:xfrm>
          <a:prstGeom prst="rect">
            <a:avLst/>
          </a:prstGeom>
          <a:noFill/>
        </p:spPr>
        <p:txBody>
          <a:bodyPr wrap="square" rtlCol="0">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OBJECT_NAME</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object_id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[object_name]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a:solidFill>
                  <a:srgbClr val="00FF00"/>
                </a:solidFill>
                <a:latin typeface="Consolas" panose="020B0609020204030204" pitchFamily="49" charset="0"/>
              </a:rPr>
              <a:t>sys</a:t>
            </a:r>
            <a:r>
              <a:rPr lang="en-US" sz="1800" dirty="0">
                <a:solidFill>
                  <a:srgbClr val="808080"/>
                </a:solidFill>
                <a:latin typeface="Consolas" panose="020B0609020204030204" pitchFamily="49" charset="0"/>
              </a:rPr>
              <a:t>.</a:t>
            </a:r>
            <a:r>
              <a:rPr lang="en-US" sz="1800" dirty="0">
                <a:solidFill>
                  <a:srgbClr val="00FF00"/>
                </a:solidFill>
                <a:latin typeface="Consolas" panose="020B0609020204030204" pitchFamily="49" charset="0"/>
              </a:rPr>
              <a:t>dm_db_xtp_object_stats</a:t>
            </a:r>
            <a:r>
              <a:rPr lang="en-US" sz="1800" dirty="0">
                <a:solidFill>
                  <a:srgbClr val="808080"/>
                </a:solidFill>
                <a:latin typeface="Consolas" panose="020B0609020204030204" pitchFamily="49" charset="0"/>
              </a:rPr>
              <a:t>;</a:t>
            </a:r>
            <a:endParaRPr lang="en-US" dirty="0"/>
          </a:p>
        </p:txBody>
      </p:sp>
      <p:pic>
        <p:nvPicPr>
          <p:cNvPr id="11" name="Picture 10">
            <a:extLst>
              <a:ext uri="{FF2B5EF4-FFF2-40B4-BE49-F238E27FC236}">
                <a16:creationId xmlns:a16="http://schemas.microsoft.com/office/drawing/2014/main" id="{AEC62338-CE2E-4CC5-A338-ECB597B36755}"/>
              </a:ext>
            </a:extLst>
          </p:cNvPr>
          <p:cNvPicPr>
            <a:picLocks noChangeAspect="1"/>
          </p:cNvPicPr>
          <p:nvPr/>
        </p:nvPicPr>
        <p:blipFill>
          <a:blip r:embed="rId8"/>
          <a:stretch>
            <a:fillRect/>
          </a:stretch>
        </p:blipFill>
        <p:spPr>
          <a:xfrm>
            <a:off x="2654526" y="3962400"/>
            <a:ext cx="7405018" cy="2288572"/>
          </a:xfrm>
          <a:prstGeom prst="rect">
            <a:avLst/>
          </a:prstGeom>
          <a:ln w="38100">
            <a:solidFill>
              <a:schemeClr val="accent5"/>
            </a:solidFill>
          </a:ln>
        </p:spPr>
      </p:pic>
    </p:spTree>
    <p:extLst>
      <p:ext uri="{BB962C8B-B14F-4D97-AF65-F5344CB8AC3E}">
        <p14:creationId xmlns:p14="http://schemas.microsoft.com/office/powerpoint/2010/main" val="1736562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blackboard, plaque&#10;&#10;Description automatically generated">
            <a:extLst>
              <a:ext uri="{FF2B5EF4-FFF2-40B4-BE49-F238E27FC236}">
                <a16:creationId xmlns:a16="http://schemas.microsoft.com/office/drawing/2014/main" id="{726B78C8-40C4-412A-8706-6CF868A47D2B}"/>
              </a:ext>
            </a:extLst>
          </p:cNvPr>
          <p:cNvPicPr>
            <a:picLocks noChangeAspect="1"/>
          </p:cNvPicPr>
          <p:nvPr/>
        </p:nvPicPr>
        <p:blipFill rotWithShape="1">
          <a:blip r:embed="rId4">
            <a:extLst>
              <a:ext uri="{28A0092B-C50C-407E-A947-70E740481C1C}">
                <a14:useLocalDpi xmlns:a14="http://schemas.microsoft.com/office/drawing/2010/main" val="0"/>
              </a:ext>
            </a:extLst>
          </a:blip>
          <a:srcRect r="1779" b="1"/>
          <a:stretch/>
        </p:blipFill>
        <p:spPr>
          <a:xfrm>
            <a:off x="20" y="10"/>
            <a:ext cx="12191980" cy="6857990"/>
          </a:xfrm>
          <a:prstGeom prst="rect">
            <a:avLst/>
          </a:prstGeom>
          <a:noFill/>
        </p:spPr>
      </p:pic>
    </p:spTree>
    <p:custDataLst>
      <p:tags r:id="rId1"/>
    </p:custDataLst>
    <p:extLst>
      <p:ext uri="{BB962C8B-B14F-4D97-AF65-F5344CB8AC3E}">
        <p14:creationId xmlns:p14="http://schemas.microsoft.com/office/powerpoint/2010/main" val="2928043153"/>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2FC788ED-AD1E-4868-807F-59862E5F7939}"/>
              </a:ext>
            </a:extLst>
          </p:cNvPr>
          <p:cNvGraphicFramePr/>
          <p:nvPr>
            <p:extLst>
              <p:ext uri="{D42A27DB-BD31-4B8C-83A1-F6EECF244321}">
                <p14:modId xmlns:p14="http://schemas.microsoft.com/office/powerpoint/2010/main" val="3009819049"/>
              </p:ext>
            </p:extLst>
          </p:nvPr>
        </p:nvGraphicFramePr>
        <p:xfrm>
          <a:off x="915413" y="1105376"/>
          <a:ext cx="10361174" cy="4864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DA279F63-2637-42E4-B26C-29027ABA2302}"/>
              </a:ext>
            </a:extLst>
          </p:cNvPr>
          <p:cNvSpPr txBox="1">
            <a:spLocks/>
          </p:cNvSpPr>
          <p:nvPr/>
        </p:nvSpPr>
        <p:spPr>
          <a:xfrm>
            <a:off x="811731" y="317032"/>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accent5"/>
                </a:solidFill>
              </a:rPr>
              <a:t>What does this session cover?</a:t>
            </a:r>
          </a:p>
        </p:txBody>
      </p:sp>
    </p:spTree>
    <p:extLst>
      <p:ext uri="{BB962C8B-B14F-4D97-AF65-F5344CB8AC3E}">
        <p14:creationId xmlns:p14="http://schemas.microsoft.com/office/powerpoint/2010/main" val="3823254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379383" y="3429000"/>
            <a:ext cx="5199473" cy="1329595"/>
          </a:xfrm>
        </p:spPr>
        <p:txBody>
          <a:bodyPr/>
          <a:lstStyle/>
          <a:p>
            <a:r>
              <a:rPr lang="en-US" dirty="0"/>
              <a:t>What is the TempDB database?</a:t>
            </a:r>
            <a:br>
              <a:rPr lang="en-US" dirty="0"/>
            </a:br>
            <a:endParaRPr lang="en-US" dirty="0"/>
          </a:p>
        </p:txBody>
      </p:sp>
    </p:spTree>
    <p:extLst>
      <p:ext uri="{BB962C8B-B14F-4D97-AF65-F5344CB8AC3E}">
        <p14:creationId xmlns:p14="http://schemas.microsoft.com/office/powerpoint/2010/main" val="7969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55443-3A8B-474A-A0B6-27739179DE8F}"/>
              </a:ext>
            </a:extLst>
          </p:cNvPr>
          <p:cNvSpPr>
            <a:spLocks noGrp="1"/>
          </p:cNvSpPr>
          <p:nvPr>
            <p:ph type="title"/>
          </p:nvPr>
        </p:nvSpPr>
        <p:spPr/>
        <p:txBody>
          <a:bodyPr/>
          <a:lstStyle/>
          <a:p>
            <a:r>
              <a:rPr lang="en-US" dirty="0">
                <a:solidFill>
                  <a:schemeClr val="accent5"/>
                </a:solidFill>
              </a:rPr>
              <a:t>What is the TempDB database?</a:t>
            </a:r>
          </a:p>
        </p:txBody>
      </p:sp>
      <p:graphicFrame>
        <p:nvGraphicFramePr>
          <p:cNvPr id="5" name="Content Placeholder 4">
            <a:extLst>
              <a:ext uri="{FF2B5EF4-FFF2-40B4-BE49-F238E27FC236}">
                <a16:creationId xmlns:a16="http://schemas.microsoft.com/office/drawing/2014/main" id="{04CBBDA1-E1FB-4E16-BE17-7A07D75BC01B}"/>
              </a:ext>
            </a:extLst>
          </p:cNvPr>
          <p:cNvGraphicFramePr>
            <a:graphicFrameLocks noGrp="1"/>
          </p:cNvGraphicFramePr>
          <p:nvPr>
            <p:ph sz="quarter" idx="13"/>
            <p:extLst>
              <p:ext uri="{D42A27DB-BD31-4B8C-83A1-F6EECF244321}">
                <p14:modId xmlns:p14="http://schemas.microsoft.com/office/powerpoint/2010/main" val="62689354"/>
              </p:ext>
            </p:extLst>
          </p:nvPr>
        </p:nvGraphicFramePr>
        <p:xfrm>
          <a:off x="866274" y="1125084"/>
          <a:ext cx="10670089" cy="47749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800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F1B8C-92DF-49A1-9556-51CAD9105FF9}"/>
              </a:ext>
            </a:extLst>
          </p:cNvPr>
          <p:cNvSpPr>
            <a:spLocks noGrp="1"/>
          </p:cNvSpPr>
          <p:nvPr>
            <p:ph type="title"/>
          </p:nvPr>
        </p:nvSpPr>
        <p:spPr/>
        <p:txBody>
          <a:bodyPr/>
          <a:lstStyle/>
          <a:p>
            <a:r>
              <a:rPr lang="en-US" dirty="0">
                <a:solidFill>
                  <a:schemeClr val="accent5"/>
                </a:solidFill>
              </a:rPr>
              <a:t>What is stored in TempDB?</a:t>
            </a:r>
          </a:p>
        </p:txBody>
      </p:sp>
      <p:graphicFrame>
        <p:nvGraphicFramePr>
          <p:cNvPr id="5" name="Content Placeholder 4">
            <a:extLst>
              <a:ext uri="{FF2B5EF4-FFF2-40B4-BE49-F238E27FC236}">
                <a16:creationId xmlns:a16="http://schemas.microsoft.com/office/drawing/2014/main" id="{E833510A-A091-4440-96D0-AFFAB6B3D994}"/>
              </a:ext>
            </a:extLst>
          </p:cNvPr>
          <p:cNvGraphicFramePr>
            <a:graphicFrameLocks noGrp="1"/>
          </p:cNvGraphicFramePr>
          <p:nvPr>
            <p:ph sz="quarter" idx="13"/>
            <p:extLst>
              <p:ext uri="{D42A27DB-BD31-4B8C-83A1-F6EECF244321}">
                <p14:modId xmlns:p14="http://schemas.microsoft.com/office/powerpoint/2010/main" val="482771572"/>
              </p:ext>
            </p:extLst>
          </p:nvPr>
        </p:nvGraphicFramePr>
        <p:xfrm>
          <a:off x="655638" y="981776"/>
          <a:ext cx="10880725" cy="52842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123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486386" y="3243372"/>
            <a:ext cx="5199473" cy="1329595"/>
          </a:xfrm>
        </p:spPr>
        <p:txBody>
          <a:bodyPr/>
          <a:lstStyle/>
          <a:p>
            <a:r>
              <a:rPr lang="en-US" dirty="0"/>
              <a:t>Types of TempDB</a:t>
            </a:r>
            <a:br>
              <a:rPr lang="en-US" dirty="0"/>
            </a:br>
            <a:r>
              <a:rPr lang="en-US" dirty="0"/>
              <a:t>Database Contention</a:t>
            </a:r>
            <a:br>
              <a:rPr lang="en-US" dirty="0"/>
            </a:br>
            <a:endParaRPr lang="en-US" dirty="0"/>
          </a:p>
        </p:txBody>
      </p:sp>
    </p:spTree>
    <p:extLst>
      <p:ext uri="{BB962C8B-B14F-4D97-AF65-F5344CB8AC3E}">
        <p14:creationId xmlns:p14="http://schemas.microsoft.com/office/powerpoint/2010/main" val="12342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8A72A-7AFE-4B76-9FFB-48312C3F9641}"/>
              </a:ext>
            </a:extLst>
          </p:cNvPr>
          <p:cNvSpPr>
            <a:spLocks noGrp="1"/>
          </p:cNvSpPr>
          <p:nvPr>
            <p:ph type="title"/>
          </p:nvPr>
        </p:nvSpPr>
        <p:spPr>
          <a:xfrm>
            <a:off x="655639" y="320040"/>
            <a:ext cx="9739646" cy="461665"/>
          </a:xfrm>
        </p:spPr>
        <p:txBody>
          <a:bodyPr/>
          <a:lstStyle/>
          <a:p>
            <a:r>
              <a:rPr lang="en-US" dirty="0">
                <a:solidFill>
                  <a:schemeClr val="accent5"/>
                </a:solidFill>
              </a:rPr>
              <a:t>Types of TempDB Contention</a:t>
            </a:r>
          </a:p>
        </p:txBody>
      </p:sp>
      <p:graphicFrame>
        <p:nvGraphicFramePr>
          <p:cNvPr id="8" name="Diagram 7">
            <a:extLst>
              <a:ext uri="{FF2B5EF4-FFF2-40B4-BE49-F238E27FC236}">
                <a16:creationId xmlns:a16="http://schemas.microsoft.com/office/drawing/2014/main" id="{A7EE6CFF-945F-43A0-998B-B11DE045A313}"/>
              </a:ext>
            </a:extLst>
          </p:cNvPr>
          <p:cNvGraphicFramePr/>
          <p:nvPr>
            <p:extLst>
              <p:ext uri="{D42A27DB-BD31-4B8C-83A1-F6EECF244321}">
                <p14:modId xmlns:p14="http://schemas.microsoft.com/office/powerpoint/2010/main" val="168563250"/>
              </p:ext>
            </p:extLst>
          </p:nvPr>
        </p:nvGraphicFramePr>
        <p:xfrm>
          <a:off x="655639" y="1011452"/>
          <a:ext cx="10307852" cy="5431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4545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F1B8C-92DF-49A1-9556-51CAD9105FF9}"/>
              </a:ext>
            </a:extLst>
          </p:cNvPr>
          <p:cNvSpPr>
            <a:spLocks noGrp="1"/>
          </p:cNvSpPr>
          <p:nvPr>
            <p:ph type="title"/>
          </p:nvPr>
        </p:nvSpPr>
        <p:spPr/>
        <p:txBody>
          <a:bodyPr/>
          <a:lstStyle/>
          <a:p>
            <a:r>
              <a:rPr lang="en-US" dirty="0"/>
              <a:t>The Roles of Allocation Pages</a:t>
            </a:r>
            <a:endParaRPr lang="en-US" dirty="0">
              <a:solidFill>
                <a:schemeClr val="accent5"/>
              </a:solidFill>
            </a:endParaRPr>
          </a:p>
        </p:txBody>
      </p:sp>
      <p:graphicFrame>
        <p:nvGraphicFramePr>
          <p:cNvPr id="5" name="Content Placeholder 4">
            <a:extLst>
              <a:ext uri="{FF2B5EF4-FFF2-40B4-BE49-F238E27FC236}">
                <a16:creationId xmlns:a16="http://schemas.microsoft.com/office/drawing/2014/main" id="{E833510A-A091-4440-96D0-AFFAB6B3D994}"/>
              </a:ext>
            </a:extLst>
          </p:cNvPr>
          <p:cNvGraphicFramePr>
            <a:graphicFrameLocks noGrp="1"/>
          </p:cNvGraphicFramePr>
          <p:nvPr>
            <p:ph sz="quarter" idx="13"/>
            <p:extLst>
              <p:ext uri="{D42A27DB-BD31-4B8C-83A1-F6EECF244321}">
                <p14:modId xmlns:p14="http://schemas.microsoft.com/office/powerpoint/2010/main" val="4159917758"/>
              </p:ext>
            </p:extLst>
          </p:nvPr>
        </p:nvGraphicFramePr>
        <p:xfrm>
          <a:off x="925285" y="981776"/>
          <a:ext cx="10341430" cy="52842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80509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MIO_GUID" val="337401ad-e0b9-4aa7-afee-b90aede246be"/>
  <p:tag name="MIO_EKGUID" val="58ee4f3e-a48e-4add-93d8-00b15d059951"/>
  <p:tag name="MIO_UPDATE" val="True"/>
  <p:tag name="MIO_VERSION" val="02.12.2019 14:58:12"/>
  <p:tag name="MIO_DBID" val="12b0c59e-2253-4124-a5e9-470adf4cb168"/>
  <p:tag name="MIO_LASTDOWNLOADED" val="24.01.2020 05:39:41"/>
  <p:tag name="MIO_OBJECTNAME" val="Microsoft"/>
  <p:tag name="MIO_LASTEDITORNAME" val="Devid Treuling"/>
</p:tagLst>
</file>

<file path=ppt/theme/theme1.xml><?xml version="1.0" encoding="utf-8"?>
<a:theme xmlns:a="http://schemas.openxmlformats.org/drawingml/2006/main" name="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2.xml><?xml version="1.0" encoding="utf-8"?>
<a:theme xmlns:a="http://schemas.openxmlformats.org/drawingml/2006/main" name="4_CORE TEMPLATE">
  <a:themeElements>
    <a:clrScheme name="Custom 83">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277EBB"/>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rvices_template_16-9_Business_DARK_BLUE_1" id="{4D5D49FA-D2E2-4CF4-9293-FEC3B06D6D96}" vid="{8228C419-AD61-4A3F-8F5C-D6B22305B122}"/>
    </a:ext>
  </a:extLst>
</a:theme>
</file>

<file path=ppt/theme/theme3.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4.xml><?xml version="1.0" encoding="utf-8"?>
<a:theme xmlns:a="http://schemas.openxmlformats.org/drawingml/2006/main" name="1_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12251</TotalTime>
  <Words>5967</Words>
  <Application>Microsoft Office PowerPoint</Application>
  <PresentationFormat>Widescreen</PresentationFormat>
  <Paragraphs>454</Paragraphs>
  <Slides>26</Slides>
  <Notes>21</Notes>
  <HiddenSlides>1</HiddenSlides>
  <MMClips>0</MMClips>
  <ScaleCrop>false</ScaleCrop>
  <HeadingPairs>
    <vt:vector size="8" baseType="variant">
      <vt:variant>
        <vt:lpstr>Fonts Used</vt:lpstr>
      </vt:variant>
      <vt:variant>
        <vt:i4>10</vt:i4>
      </vt:variant>
      <vt:variant>
        <vt:lpstr>Theme</vt:lpstr>
      </vt:variant>
      <vt:variant>
        <vt:i4>4</vt:i4>
      </vt:variant>
      <vt:variant>
        <vt:lpstr>Slide Titles</vt:lpstr>
      </vt:variant>
      <vt:variant>
        <vt:i4>26</vt:i4>
      </vt:variant>
      <vt:variant>
        <vt:lpstr>Custom Shows</vt:lpstr>
      </vt:variant>
      <vt:variant>
        <vt:i4>1</vt:i4>
      </vt:variant>
    </vt:vector>
  </HeadingPairs>
  <TitlesOfParts>
    <vt:vector size="41" baseType="lpstr">
      <vt:lpstr>Arial</vt:lpstr>
      <vt:lpstr>Calibri</vt:lpstr>
      <vt:lpstr>Century Gothic</vt:lpstr>
      <vt:lpstr>Consolas</vt:lpstr>
      <vt:lpstr>Roboto</vt:lpstr>
      <vt:lpstr>Segoe UI</vt:lpstr>
      <vt:lpstr>Segoe UI Light</vt:lpstr>
      <vt:lpstr>Segoe UI Semibold</vt:lpstr>
      <vt:lpstr>SegoeUI</vt:lpstr>
      <vt:lpstr>Wingdings</vt:lpstr>
      <vt:lpstr>PASS 2013_SpeakerTemplate_Final</vt:lpstr>
      <vt:lpstr>4_CORE TEMPLATE</vt:lpstr>
      <vt:lpstr>Microsoft 365 PPT Template - 2018</vt:lpstr>
      <vt:lpstr>1_PASS 2013_SpeakerTemplate_Final</vt:lpstr>
      <vt:lpstr>TempDB Improvements </vt:lpstr>
      <vt:lpstr>PowerPoint Presentation</vt:lpstr>
      <vt:lpstr>PowerPoint Presentation</vt:lpstr>
      <vt:lpstr>What is the TempDB database? </vt:lpstr>
      <vt:lpstr>What is the TempDB database?</vt:lpstr>
      <vt:lpstr>What is stored in TempDB?</vt:lpstr>
      <vt:lpstr>Types of TempDB Database Contention </vt:lpstr>
      <vt:lpstr>Types of TempDB Contention</vt:lpstr>
      <vt:lpstr>The Roles of Allocation Pages</vt:lpstr>
      <vt:lpstr>PowerPoint Presentation</vt:lpstr>
      <vt:lpstr>Metadata Contention</vt:lpstr>
      <vt:lpstr>Optimizing the TempDB Database  </vt:lpstr>
      <vt:lpstr>TempDB File Placement</vt:lpstr>
      <vt:lpstr>Optimizing TempDB performance</vt:lpstr>
      <vt:lpstr>TempDB Database Performance Improvements </vt:lpstr>
      <vt:lpstr>Performance improvements in TempDB (2016)</vt:lpstr>
      <vt:lpstr>Performance improvements in TempDB (2016)</vt:lpstr>
      <vt:lpstr>Performance improvements in TempDB (2019)</vt:lpstr>
      <vt:lpstr>Concurrent PFS Pages in TempDB (2019)</vt:lpstr>
      <vt:lpstr>PowerPoint Presentation</vt:lpstr>
      <vt:lpstr>PowerPoint Presentation</vt:lpstr>
      <vt:lpstr>PowerPoint Presentation</vt:lpstr>
      <vt:lpstr>Metadata Contention</vt:lpstr>
      <vt:lpstr>Identifying Metadata Contention</vt:lpstr>
      <vt:lpstr>TempDB Memory Optimized Metadata Tables</vt:lpstr>
      <vt:lpstr>PowerPoint Presentation</vt:lpstr>
      <vt:lpstr>PerformanceTuning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JDSQLHandout</dc:title>
  <dc:creator>John Deardurff</dc:creator>
  <cp:keywords>SQL</cp:keywords>
  <cp:lastModifiedBy>John Deardurff</cp:lastModifiedBy>
  <cp:revision>280</cp:revision>
  <dcterms:created xsi:type="dcterms:W3CDTF">2015-01-18T17:57:52Z</dcterms:created>
  <dcterms:modified xsi:type="dcterms:W3CDTF">2022-01-31T13:37:06Z</dcterms:modified>
</cp:coreProperties>
</file>